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3" r:id="rId7"/>
    <p:sldId id="262" r:id="rId8"/>
    <p:sldId id="261" r:id="rId9"/>
    <p:sldId id="264" r:id="rId10"/>
    <p:sldId id="265" r:id="rId11"/>
    <p:sldId id="266" r:id="rId12"/>
  </p:sldIdLst>
  <p:sldSz cx="13004800" cy="97536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CL" initials="TCL" lastIdx="1" clrIdx="0">
    <p:extLst>
      <p:ext uri="{19B8F6BF-5375-455C-9EA6-DF929625EA0E}">
        <p15:presenceInfo xmlns:p15="http://schemas.microsoft.com/office/powerpoint/2012/main" userId="T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48885" autoAdjust="0"/>
  </p:normalViewPr>
  <p:slideViewPr>
    <p:cSldViewPr snapToGrid="0">
      <p:cViewPr varScale="1">
        <p:scale>
          <a:sx n="29" d="100"/>
          <a:sy n="29" d="100"/>
        </p:scale>
        <p:origin x="19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DDBBF251-C13D-43A5-879E-F24AFF401531}" type="datetimeFigureOut">
              <a:rPr lang="en-US" smtClean="0"/>
              <a:t>11/14/2019</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594CE7F9-29EA-4059-ADDF-3DEE2814F120}" type="slidenum">
              <a:rPr lang="en-US" smtClean="0"/>
              <a:t>‹#›</a:t>
            </a:fld>
            <a:endParaRPr lang="en-US"/>
          </a:p>
        </p:txBody>
      </p:sp>
    </p:spTree>
    <p:extLst>
      <p:ext uri="{BB962C8B-B14F-4D97-AF65-F5344CB8AC3E}">
        <p14:creationId xmlns:p14="http://schemas.microsoft.com/office/powerpoint/2010/main" val="110419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clients expressing the concern that they have been hacked. </a:t>
            </a:r>
          </a:p>
          <a:p>
            <a:endParaRPr lang="en-US" dirty="0"/>
          </a:p>
          <a:p>
            <a:r>
              <a:rPr lang="en-US" dirty="0"/>
              <a:t>Ask the crowd – address this topic in terms of what they say – “Can anyone tell me what in this context hacking means?”</a:t>
            </a:r>
          </a:p>
          <a:p>
            <a:endParaRPr lang="en-US" dirty="0"/>
          </a:p>
          <a:p>
            <a:r>
              <a:rPr lang="en-US" dirty="0"/>
              <a:t>While hacking can be used for several nefarious purposes, what you/we are mostly talking about is the de-privatization of personal data. Be that personal location, your Instagram DMs, or access to your bank account.</a:t>
            </a:r>
          </a:p>
          <a:p>
            <a:endParaRPr lang="en-US" dirty="0"/>
          </a:p>
          <a:p>
            <a:r>
              <a:rPr lang="en-US" dirty="0"/>
              <a:t>“So how is that data gotten?” (this question may not need to take answers from the crowd </a:t>
            </a:r>
            <a:r>
              <a:rPr lang="en-US" dirty="0" err="1"/>
              <a:t>cuz</a:t>
            </a:r>
            <a:r>
              <a:rPr lang="en-US" dirty="0"/>
              <a:t> they probably don’t know) </a:t>
            </a:r>
          </a:p>
          <a:p>
            <a:endParaRPr lang="en-US" dirty="0"/>
          </a:p>
          <a:p>
            <a:r>
              <a:rPr lang="en-US" dirty="0"/>
              <a:t>Most </a:t>
            </a:r>
            <a:r>
              <a:rPr lang="en-US" sz="1200" b="0" i="0" kern="1200" dirty="0">
                <a:solidFill>
                  <a:schemeClr val="tx1"/>
                </a:solidFill>
                <a:effectLst/>
                <a:latin typeface="+mn-lt"/>
                <a:ea typeface="+mn-ea"/>
                <a:cs typeface="+mn-cs"/>
              </a:rPr>
              <a:t>successful hacks do not need advanced technical skills. hackers frequently rely on simple schemes to trick people into giving up their passwords, emails, and other private information. This becomes even more possible with physical access to the device, as is the case with many domestic violence situations.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They call your work, ask for you at a time when you are not in, and then ask what your schedule is.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They can send an email that looks like it is from your mom, and you log in with your password to Instagram to respond – but it is a fake log in and now the email sender has your password which may be the same as other passwords.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domestic violence situations, they can force you through threat of violence to give them your phone password and install </a:t>
            </a:r>
            <a:r>
              <a:rPr lang="en-US" sz="1200" b="0" i="0" kern="1200" dirty="0" err="1">
                <a:solidFill>
                  <a:schemeClr val="tx1"/>
                </a:solidFill>
                <a:effectLst/>
                <a:latin typeface="+mn-lt"/>
                <a:ea typeface="+mn-ea"/>
                <a:cs typeface="+mn-cs"/>
              </a:rPr>
              <a:t>stalkerware</a:t>
            </a:r>
            <a:r>
              <a:rPr lang="en-US" sz="1200" b="0" i="0" kern="1200" dirty="0">
                <a:solidFill>
                  <a:schemeClr val="tx1"/>
                </a:solidFill>
                <a:effectLst/>
                <a:latin typeface="+mn-lt"/>
                <a:ea typeface="+mn-ea"/>
                <a:cs typeface="+mn-cs"/>
              </a:rPr>
              <a:t> that monitors all of your digital behavior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would consider all of these hacks, even though the first is often thought of as simply “stalker behavior”)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uniqueness of the domestic violence situation is that in many cases the “hacker” may have physical access to your device. This is a threat scenario that is usually excluded in information security.</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4CE7F9-29EA-4059-ADDF-3DEE2814F120}" type="slidenum">
              <a:rPr lang="en-US" smtClean="0"/>
              <a:t>1</a:t>
            </a:fld>
            <a:endParaRPr lang="en-US"/>
          </a:p>
        </p:txBody>
      </p:sp>
    </p:spTree>
    <p:extLst>
      <p:ext uri="{BB962C8B-B14F-4D97-AF65-F5344CB8AC3E}">
        <p14:creationId xmlns:p14="http://schemas.microsoft.com/office/powerpoint/2010/main" val="344986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talk about what the next steps are.</a:t>
            </a:r>
          </a:p>
        </p:txBody>
      </p:sp>
      <p:sp>
        <p:nvSpPr>
          <p:cNvPr id="4" name="Slide Number Placeholder 3"/>
          <p:cNvSpPr>
            <a:spLocks noGrp="1"/>
          </p:cNvSpPr>
          <p:nvPr>
            <p:ph type="sldNum" sz="quarter" idx="5"/>
          </p:nvPr>
        </p:nvSpPr>
        <p:spPr/>
        <p:txBody>
          <a:bodyPr/>
          <a:lstStyle/>
          <a:p>
            <a:fld id="{594CE7F9-29EA-4059-ADDF-3DEE2814F120}" type="slidenum">
              <a:rPr lang="en-US" smtClean="0"/>
              <a:t>10</a:t>
            </a:fld>
            <a:endParaRPr lang="en-US"/>
          </a:p>
        </p:txBody>
      </p:sp>
    </p:spTree>
    <p:extLst>
      <p:ext uri="{BB962C8B-B14F-4D97-AF65-F5344CB8AC3E}">
        <p14:creationId xmlns:p14="http://schemas.microsoft.com/office/powerpoint/2010/main" val="2521910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it.</a:t>
            </a:r>
          </a:p>
        </p:txBody>
      </p:sp>
      <p:sp>
        <p:nvSpPr>
          <p:cNvPr id="4" name="Slide Number Placeholder 3"/>
          <p:cNvSpPr>
            <a:spLocks noGrp="1"/>
          </p:cNvSpPr>
          <p:nvPr>
            <p:ph type="sldNum" sz="quarter" idx="5"/>
          </p:nvPr>
        </p:nvSpPr>
        <p:spPr/>
        <p:txBody>
          <a:bodyPr/>
          <a:lstStyle/>
          <a:p>
            <a:fld id="{594CE7F9-29EA-4059-ADDF-3DEE2814F120}" type="slidenum">
              <a:rPr lang="en-US" smtClean="0"/>
              <a:t>11</a:t>
            </a:fld>
            <a:endParaRPr lang="en-US"/>
          </a:p>
        </p:txBody>
      </p:sp>
    </p:spTree>
    <p:extLst>
      <p:ext uri="{BB962C8B-B14F-4D97-AF65-F5344CB8AC3E}">
        <p14:creationId xmlns:p14="http://schemas.microsoft.com/office/powerpoint/2010/main" val="95491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a:t>
            </a:r>
            <a:r>
              <a:rPr lang="en-US" dirty="0" err="1"/>
              <a:t>infosecurity</a:t>
            </a:r>
            <a:r>
              <a:rPr lang="en-US" dirty="0"/>
              <a:t> ppl talk about technical concerns</a:t>
            </a:r>
          </a:p>
          <a:p>
            <a:endParaRPr lang="en-US" dirty="0"/>
          </a:p>
          <a:p>
            <a:r>
              <a:rPr lang="en-US" dirty="0"/>
              <a:t>Threat modeling is a system for how we can talk about an individuals concerns before they become instituted. </a:t>
            </a:r>
          </a:p>
          <a:p>
            <a:endParaRPr lang="en-US" dirty="0"/>
          </a:p>
          <a:p>
            <a:r>
              <a:rPr lang="en-US" dirty="0"/>
              <a:t>With these five questions we can create an action plan for any number of scenarios. </a:t>
            </a:r>
          </a:p>
          <a:p>
            <a:endParaRPr lang="en-US" dirty="0"/>
          </a:p>
          <a:p>
            <a:r>
              <a:rPr lang="en-US"/>
              <a:t>Lets look at an example</a:t>
            </a:r>
          </a:p>
          <a:p>
            <a:endParaRPr lang="en-US"/>
          </a:p>
        </p:txBody>
      </p:sp>
      <p:sp>
        <p:nvSpPr>
          <p:cNvPr id="4" name="Slide Number Placeholder 3"/>
          <p:cNvSpPr>
            <a:spLocks noGrp="1"/>
          </p:cNvSpPr>
          <p:nvPr>
            <p:ph type="sldNum" sz="quarter" idx="5"/>
          </p:nvPr>
        </p:nvSpPr>
        <p:spPr/>
        <p:txBody>
          <a:bodyPr/>
          <a:lstStyle/>
          <a:p>
            <a:fld id="{594CE7F9-29EA-4059-ADDF-3DEE2814F120}" type="slidenum">
              <a:rPr lang="en-US" smtClean="0"/>
              <a:t>2</a:t>
            </a:fld>
            <a:endParaRPr lang="en-US"/>
          </a:p>
        </p:txBody>
      </p:sp>
    </p:spTree>
    <p:extLst>
      <p:ext uri="{BB962C8B-B14F-4D97-AF65-F5344CB8AC3E}">
        <p14:creationId xmlns:p14="http://schemas.microsoft.com/office/powerpoint/2010/main" val="85055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example that shows generally where you will need to focus your effort</a:t>
            </a:r>
          </a:p>
          <a:p>
            <a:endParaRPr lang="en-US" dirty="0"/>
          </a:p>
          <a:p>
            <a:endParaRPr lang="en-US" dirty="0"/>
          </a:p>
          <a:p>
            <a:r>
              <a:rPr lang="en-US" dirty="0"/>
              <a:t>    Identifying how likely different scenarios are (third bullet)</a:t>
            </a:r>
          </a:p>
          <a:p>
            <a:endParaRPr lang="en-US" dirty="0"/>
          </a:p>
          <a:p>
            <a:r>
              <a:rPr lang="en-US" dirty="0"/>
              <a:t>    Navigating the safety planning element  (fourth bullet)</a:t>
            </a:r>
          </a:p>
          <a:p>
            <a:endParaRPr lang="en-US" dirty="0"/>
          </a:p>
          <a:p>
            <a:r>
              <a:rPr lang="en-US" dirty="0"/>
              <a:t>    Understanding that there is an additional loss of freedom associated with changes (fifth bullet)</a:t>
            </a:r>
          </a:p>
          <a:p>
            <a:r>
              <a:rPr lang="en-US" dirty="0"/>
              <a:t>	using the example here, some people may be willing to delete their Instagram and some may not and we need to accept that and use their levels of comfort to craft a plan of what can be done and what cannot</a:t>
            </a:r>
          </a:p>
        </p:txBody>
      </p:sp>
      <p:sp>
        <p:nvSpPr>
          <p:cNvPr id="4" name="Slide Number Placeholder 3"/>
          <p:cNvSpPr>
            <a:spLocks noGrp="1"/>
          </p:cNvSpPr>
          <p:nvPr>
            <p:ph type="sldNum" sz="quarter" idx="5"/>
          </p:nvPr>
        </p:nvSpPr>
        <p:spPr/>
        <p:txBody>
          <a:bodyPr/>
          <a:lstStyle/>
          <a:p>
            <a:fld id="{594CE7F9-29EA-4059-ADDF-3DEE2814F120}" type="slidenum">
              <a:rPr lang="en-US" smtClean="0"/>
              <a:t>3</a:t>
            </a:fld>
            <a:endParaRPr lang="en-US"/>
          </a:p>
        </p:txBody>
      </p:sp>
    </p:spTree>
    <p:extLst>
      <p:ext uri="{BB962C8B-B14F-4D97-AF65-F5344CB8AC3E}">
        <p14:creationId xmlns:p14="http://schemas.microsoft.com/office/powerpoint/2010/main" val="203054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is to help the presenter gain an understanding of what this shelter is dealing with</a:t>
            </a:r>
          </a:p>
          <a:p>
            <a:endParaRPr lang="en-US" dirty="0"/>
          </a:p>
          <a:p>
            <a:r>
              <a:rPr lang="en-US" dirty="0"/>
              <a:t>Say that so that they know what you are trying to accomplish and encourage them to give you a scenario they have had before.</a:t>
            </a:r>
          </a:p>
        </p:txBody>
      </p:sp>
      <p:sp>
        <p:nvSpPr>
          <p:cNvPr id="4" name="Slide Number Placeholder 3"/>
          <p:cNvSpPr>
            <a:spLocks noGrp="1"/>
          </p:cNvSpPr>
          <p:nvPr>
            <p:ph type="sldNum" sz="quarter" idx="5"/>
          </p:nvPr>
        </p:nvSpPr>
        <p:spPr/>
        <p:txBody>
          <a:bodyPr/>
          <a:lstStyle/>
          <a:p>
            <a:fld id="{594CE7F9-29EA-4059-ADDF-3DEE2814F120}" type="slidenum">
              <a:rPr lang="en-US" smtClean="0"/>
              <a:t>4</a:t>
            </a:fld>
            <a:endParaRPr lang="en-US"/>
          </a:p>
        </p:txBody>
      </p:sp>
    </p:spTree>
    <p:extLst>
      <p:ext uri="{BB962C8B-B14F-4D97-AF65-F5344CB8AC3E}">
        <p14:creationId xmlns:p14="http://schemas.microsoft.com/office/powerpoint/2010/main" val="120889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just gives another example for if you need more to discuss specifically with the second bullet point</a:t>
            </a:r>
          </a:p>
          <a:p>
            <a:endParaRPr lang="en-US" dirty="0"/>
          </a:p>
          <a:p>
            <a:r>
              <a:rPr lang="en-US" dirty="0"/>
              <a:t>It is important to try and figure out what level of tech skills the abuser has or what level of money since those can make </a:t>
            </a:r>
          </a:p>
          <a:p>
            <a:r>
              <a:rPr lang="en-US" dirty="0"/>
              <a:t>more serious problems (i.e. root access, jailbreaks, or remote access to computers) more likely.</a:t>
            </a:r>
          </a:p>
        </p:txBody>
      </p:sp>
      <p:sp>
        <p:nvSpPr>
          <p:cNvPr id="4" name="Slide Number Placeholder 3"/>
          <p:cNvSpPr>
            <a:spLocks noGrp="1"/>
          </p:cNvSpPr>
          <p:nvPr>
            <p:ph type="sldNum" sz="quarter" idx="5"/>
          </p:nvPr>
        </p:nvSpPr>
        <p:spPr/>
        <p:txBody>
          <a:bodyPr/>
          <a:lstStyle/>
          <a:p>
            <a:fld id="{594CE7F9-29EA-4059-ADDF-3DEE2814F120}" type="slidenum">
              <a:rPr lang="en-US" smtClean="0"/>
              <a:t>5</a:t>
            </a:fld>
            <a:endParaRPr lang="en-US"/>
          </a:p>
        </p:txBody>
      </p:sp>
    </p:spTree>
    <p:extLst>
      <p:ext uri="{BB962C8B-B14F-4D97-AF65-F5344CB8AC3E}">
        <p14:creationId xmlns:p14="http://schemas.microsoft.com/office/powerpoint/2010/main" val="300967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t>
            </a:r>
            <a:r>
              <a:rPr lang="en-US" dirty="0" err="1"/>
              <a:t>stalkerware</a:t>
            </a:r>
            <a:r>
              <a:rPr lang="en-US" dirty="0"/>
              <a:t> is, which companies provide it, why there are so many of them, how they are marketed</a:t>
            </a:r>
          </a:p>
          <a:p>
            <a:endParaRPr lang="en-US" dirty="0"/>
          </a:p>
          <a:p>
            <a:r>
              <a:rPr lang="en-US" dirty="0"/>
              <a:t>Explain what they can access and how that changes with money spent</a:t>
            </a:r>
          </a:p>
          <a:p>
            <a:endParaRPr lang="en-US" dirty="0"/>
          </a:p>
          <a:p>
            <a:r>
              <a:rPr lang="en-US" dirty="0"/>
              <a:t>Emphasize that the abuser must have physical access to the device and will need the password to the device to be able to install this. </a:t>
            </a:r>
          </a:p>
          <a:p>
            <a:endParaRPr lang="en-US" dirty="0"/>
          </a:p>
          <a:p>
            <a:r>
              <a:rPr lang="en-US" dirty="0"/>
              <a:t>	I got a lot of questions about the IT aspects of this – like how it is working and if they need to be scared about their network </a:t>
            </a:r>
          </a:p>
        </p:txBody>
      </p:sp>
      <p:sp>
        <p:nvSpPr>
          <p:cNvPr id="4" name="Slide Number Placeholder 3"/>
          <p:cNvSpPr>
            <a:spLocks noGrp="1"/>
          </p:cNvSpPr>
          <p:nvPr>
            <p:ph type="sldNum" sz="quarter" idx="5"/>
          </p:nvPr>
        </p:nvSpPr>
        <p:spPr/>
        <p:txBody>
          <a:bodyPr/>
          <a:lstStyle/>
          <a:p>
            <a:fld id="{594CE7F9-29EA-4059-ADDF-3DEE2814F120}" type="slidenum">
              <a:rPr lang="en-US" smtClean="0"/>
              <a:t>6</a:t>
            </a:fld>
            <a:endParaRPr lang="en-US"/>
          </a:p>
        </p:txBody>
      </p:sp>
    </p:spTree>
    <p:extLst>
      <p:ext uri="{BB962C8B-B14F-4D97-AF65-F5344CB8AC3E}">
        <p14:creationId xmlns:p14="http://schemas.microsoft.com/office/powerpoint/2010/main" val="419435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preemptive to exposure to </a:t>
            </a:r>
            <a:r>
              <a:rPr lang="en-US" dirty="0" err="1"/>
              <a:t>stalkerware</a:t>
            </a:r>
            <a:r>
              <a:rPr lang="en-US" dirty="0"/>
              <a:t>. If </a:t>
            </a:r>
            <a:r>
              <a:rPr lang="en-US" dirty="0" err="1"/>
              <a:t>stalkerware</a:t>
            </a:r>
            <a:r>
              <a:rPr lang="en-US" dirty="0"/>
              <a:t> is found and the device can be identified as not jailbroken or rooted then</a:t>
            </a:r>
          </a:p>
          <a:p>
            <a:r>
              <a:rPr lang="en-US" dirty="0" err="1"/>
              <a:t>Reseting</a:t>
            </a:r>
            <a:r>
              <a:rPr lang="en-US" dirty="0"/>
              <a:t> to factory and only restoring photos and contacts is possible.</a:t>
            </a:r>
          </a:p>
          <a:p>
            <a:endParaRPr lang="en-US" dirty="0"/>
          </a:p>
          <a:p>
            <a:r>
              <a:rPr lang="en-US" dirty="0"/>
              <a:t>If jailbroken or rooted throw the phone in the nearest body of water. </a:t>
            </a:r>
          </a:p>
        </p:txBody>
      </p:sp>
      <p:sp>
        <p:nvSpPr>
          <p:cNvPr id="4" name="Slide Number Placeholder 3"/>
          <p:cNvSpPr>
            <a:spLocks noGrp="1"/>
          </p:cNvSpPr>
          <p:nvPr>
            <p:ph type="sldNum" sz="quarter" idx="5"/>
          </p:nvPr>
        </p:nvSpPr>
        <p:spPr/>
        <p:txBody>
          <a:bodyPr/>
          <a:lstStyle/>
          <a:p>
            <a:fld id="{594CE7F9-29EA-4059-ADDF-3DEE2814F120}" type="slidenum">
              <a:rPr lang="en-US" smtClean="0"/>
              <a:t>7</a:t>
            </a:fld>
            <a:endParaRPr lang="en-US"/>
          </a:p>
        </p:txBody>
      </p:sp>
    </p:spTree>
    <p:extLst>
      <p:ext uri="{BB962C8B-B14F-4D97-AF65-F5344CB8AC3E}">
        <p14:creationId xmlns:p14="http://schemas.microsoft.com/office/powerpoint/2010/main" val="163106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here to try and make them feel more comfortable about their set up. </a:t>
            </a:r>
          </a:p>
          <a:p>
            <a:endParaRPr lang="en-US" dirty="0"/>
          </a:p>
          <a:p>
            <a:r>
              <a:rPr lang="en-US" dirty="0"/>
              <a:t>The shelter I was with was very concerned that this could be their fault and so a lot of this talk was explaining</a:t>
            </a:r>
          </a:p>
          <a:p>
            <a:r>
              <a:rPr lang="en-US" dirty="0"/>
              <a:t>How hacking could work on a local network and why that is generally unlikely – this will depend on their IT architecture</a:t>
            </a:r>
          </a:p>
          <a:p>
            <a:endParaRPr lang="en-US" dirty="0"/>
          </a:p>
          <a:p>
            <a:r>
              <a:rPr lang="en-US" dirty="0"/>
              <a:t>If they are running a server with remote services and connecting clients to that same network there is some possibility of hacking</a:t>
            </a:r>
          </a:p>
          <a:p>
            <a:r>
              <a:rPr lang="en-US" dirty="0"/>
              <a:t>But this wasn’t the case for me</a:t>
            </a:r>
          </a:p>
          <a:p>
            <a:endParaRPr lang="en-US" dirty="0"/>
          </a:p>
          <a:p>
            <a:r>
              <a:rPr lang="en-US" dirty="0"/>
              <a:t>This slide is not 100% necessary so if you don’t feel comfortable talking about IT infrastructure feel free to delete it.</a:t>
            </a:r>
          </a:p>
          <a:p>
            <a:endParaRPr lang="en-US" dirty="0"/>
          </a:p>
          <a:p>
            <a:r>
              <a:rPr lang="en-US" dirty="0"/>
              <a:t>Just say that the most likely avenue for attack from an abuser is going to be through direct interaction with their device</a:t>
            </a:r>
          </a:p>
          <a:p>
            <a:r>
              <a:rPr lang="en-US" dirty="0"/>
              <a:t>And that while theoretically there is some possibility of targeted hacking it would not be the first mechanism that an attacker employs.</a:t>
            </a:r>
          </a:p>
        </p:txBody>
      </p:sp>
      <p:sp>
        <p:nvSpPr>
          <p:cNvPr id="4" name="Slide Number Placeholder 3"/>
          <p:cNvSpPr>
            <a:spLocks noGrp="1"/>
          </p:cNvSpPr>
          <p:nvPr>
            <p:ph type="sldNum" sz="quarter" idx="5"/>
          </p:nvPr>
        </p:nvSpPr>
        <p:spPr/>
        <p:txBody>
          <a:bodyPr/>
          <a:lstStyle/>
          <a:p>
            <a:fld id="{594CE7F9-29EA-4059-ADDF-3DEE2814F120}" type="slidenum">
              <a:rPr lang="en-US" smtClean="0"/>
              <a:t>8</a:t>
            </a:fld>
            <a:endParaRPr lang="en-US"/>
          </a:p>
        </p:txBody>
      </p:sp>
    </p:spTree>
    <p:extLst>
      <p:ext uri="{BB962C8B-B14F-4D97-AF65-F5344CB8AC3E}">
        <p14:creationId xmlns:p14="http://schemas.microsoft.com/office/powerpoint/2010/main" val="274326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discussion before there is the local network map to explain why it is more likely that the attack would be from the person’s device.</a:t>
            </a:r>
          </a:p>
        </p:txBody>
      </p:sp>
      <p:sp>
        <p:nvSpPr>
          <p:cNvPr id="4" name="Slide Number Placeholder 3"/>
          <p:cNvSpPr>
            <a:spLocks noGrp="1"/>
          </p:cNvSpPr>
          <p:nvPr>
            <p:ph type="sldNum" sz="quarter" idx="5"/>
          </p:nvPr>
        </p:nvSpPr>
        <p:spPr/>
        <p:txBody>
          <a:bodyPr/>
          <a:lstStyle/>
          <a:p>
            <a:fld id="{594CE7F9-29EA-4059-ADDF-3DEE2814F120}" type="slidenum">
              <a:rPr lang="en-US" smtClean="0"/>
              <a:t>9</a:t>
            </a:fld>
            <a:endParaRPr lang="en-US"/>
          </a:p>
        </p:txBody>
      </p:sp>
    </p:spTree>
    <p:extLst>
      <p:ext uri="{BB962C8B-B14F-4D97-AF65-F5344CB8AC3E}">
        <p14:creationId xmlns:p14="http://schemas.microsoft.com/office/powerpoint/2010/main" val="26470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25" name="PlaceHolder 2"/>
          <p:cNvSpPr>
            <a:spLocks noGrp="1"/>
          </p:cNvSpPr>
          <p:nvPr>
            <p:ph type="body"/>
          </p:nvPr>
        </p:nvSpPr>
        <p:spPr>
          <a:xfrm>
            <a:off x="1270080" y="5041800"/>
            <a:ext cx="1046448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26" name="PlaceHolder 3"/>
          <p:cNvSpPr>
            <a:spLocks noGrp="1"/>
          </p:cNvSpPr>
          <p:nvPr>
            <p:ph type="body"/>
          </p:nvPr>
        </p:nvSpPr>
        <p:spPr>
          <a:xfrm>
            <a:off x="1270080" y="5632200"/>
            <a:ext cx="1046448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28" name="PlaceHolder 2"/>
          <p:cNvSpPr>
            <a:spLocks noGrp="1"/>
          </p:cNvSpPr>
          <p:nvPr>
            <p:ph type="body"/>
          </p:nvPr>
        </p:nvSpPr>
        <p:spPr>
          <a:xfrm>
            <a:off x="1270080" y="50418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29" name="PlaceHolder 3"/>
          <p:cNvSpPr>
            <a:spLocks noGrp="1"/>
          </p:cNvSpPr>
          <p:nvPr>
            <p:ph type="body"/>
          </p:nvPr>
        </p:nvSpPr>
        <p:spPr>
          <a:xfrm>
            <a:off x="6632280" y="50418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30" name="PlaceHolder 4"/>
          <p:cNvSpPr>
            <a:spLocks noGrp="1"/>
          </p:cNvSpPr>
          <p:nvPr>
            <p:ph type="body"/>
          </p:nvPr>
        </p:nvSpPr>
        <p:spPr>
          <a:xfrm>
            <a:off x="6632280" y="56322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31" name="PlaceHolder 5"/>
          <p:cNvSpPr>
            <a:spLocks noGrp="1"/>
          </p:cNvSpPr>
          <p:nvPr>
            <p:ph type="body"/>
          </p:nvPr>
        </p:nvSpPr>
        <p:spPr>
          <a:xfrm>
            <a:off x="1270080" y="56322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33" name="PlaceHolder 2"/>
          <p:cNvSpPr>
            <a:spLocks noGrp="1"/>
          </p:cNvSpPr>
          <p:nvPr>
            <p:ph type="body"/>
          </p:nvPr>
        </p:nvSpPr>
        <p:spPr>
          <a:xfrm>
            <a:off x="1270080" y="5041800"/>
            <a:ext cx="10464480" cy="1130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34" name="PlaceHolder 3"/>
          <p:cNvSpPr>
            <a:spLocks noGrp="1"/>
          </p:cNvSpPr>
          <p:nvPr>
            <p:ph type="body"/>
          </p:nvPr>
        </p:nvSpPr>
        <p:spPr>
          <a:xfrm>
            <a:off x="1270080" y="5041800"/>
            <a:ext cx="10464480" cy="1130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pic>
        <p:nvPicPr>
          <p:cNvPr id="35" name="Picture 34"/>
          <p:cNvPicPr/>
          <p:nvPr/>
        </p:nvPicPr>
        <p:blipFill>
          <a:blip r:embed="rId2"/>
          <a:stretch/>
        </p:blipFill>
        <p:spPr>
          <a:xfrm>
            <a:off x="5794200" y="5041440"/>
            <a:ext cx="1416240" cy="1130040"/>
          </a:xfrm>
          <a:prstGeom prst="rect">
            <a:avLst/>
          </a:prstGeom>
          <a:ln>
            <a:noFill/>
          </a:ln>
        </p:spPr>
      </p:pic>
      <p:pic>
        <p:nvPicPr>
          <p:cNvPr id="36" name="Picture 35"/>
          <p:cNvPicPr/>
          <p:nvPr/>
        </p:nvPicPr>
        <p:blipFill>
          <a:blip r:embed="rId2"/>
          <a:stretch/>
        </p:blipFill>
        <p:spPr>
          <a:xfrm>
            <a:off x="5794200" y="5041440"/>
            <a:ext cx="1416240" cy="11300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4" name="PlaceHolder 2"/>
          <p:cNvSpPr>
            <a:spLocks noGrp="1"/>
          </p:cNvSpPr>
          <p:nvPr>
            <p:ph type="subTitle"/>
          </p:nvPr>
        </p:nvSpPr>
        <p:spPr>
          <a:xfrm>
            <a:off x="1270080" y="5041800"/>
            <a:ext cx="10464480" cy="11300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6" name="PlaceHolder 2"/>
          <p:cNvSpPr>
            <a:spLocks noGrp="1"/>
          </p:cNvSpPr>
          <p:nvPr>
            <p:ph type="body"/>
          </p:nvPr>
        </p:nvSpPr>
        <p:spPr>
          <a:xfrm>
            <a:off x="1270080" y="5041800"/>
            <a:ext cx="10464480" cy="1130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8" name="PlaceHolder 2"/>
          <p:cNvSpPr>
            <a:spLocks noGrp="1"/>
          </p:cNvSpPr>
          <p:nvPr>
            <p:ph type="body"/>
          </p:nvPr>
        </p:nvSpPr>
        <p:spPr>
          <a:xfrm>
            <a:off x="1270080" y="5041800"/>
            <a:ext cx="5106600" cy="1130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9" name="PlaceHolder 3"/>
          <p:cNvSpPr>
            <a:spLocks noGrp="1"/>
          </p:cNvSpPr>
          <p:nvPr>
            <p:ph type="body"/>
          </p:nvPr>
        </p:nvSpPr>
        <p:spPr>
          <a:xfrm>
            <a:off x="6632280" y="5041800"/>
            <a:ext cx="5106600" cy="1130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270080" y="1638360"/>
            <a:ext cx="10464480" cy="153054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13" name="PlaceHolder 2"/>
          <p:cNvSpPr>
            <a:spLocks noGrp="1"/>
          </p:cNvSpPr>
          <p:nvPr>
            <p:ph type="body"/>
          </p:nvPr>
        </p:nvSpPr>
        <p:spPr>
          <a:xfrm>
            <a:off x="1270080" y="50418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14" name="PlaceHolder 3"/>
          <p:cNvSpPr>
            <a:spLocks noGrp="1"/>
          </p:cNvSpPr>
          <p:nvPr>
            <p:ph type="body"/>
          </p:nvPr>
        </p:nvSpPr>
        <p:spPr>
          <a:xfrm>
            <a:off x="1270080" y="56322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15" name="PlaceHolder 4"/>
          <p:cNvSpPr>
            <a:spLocks noGrp="1"/>
          </p:cNvSpPr>
          <p:nvPr>
            <p:ph type="body"/>
          </p:nvPr>
        </p:nvSpPr>
        <p:spPr>
          <a:xfrm>
            <a:off x="6632280" y="5041800"/>
            <a:ext cx="5106600" cy="1130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17" name="PlaceHolder 2"/>
          <p:cNvSpPr>
            <a:spLocks noGrp="1"/>
          </p:cNvSpPr>
          <p:nvPr>
            <p:ph type="body"/>
          </p:nvPr>
        </p:nvSpPr>
        <p:spPr>
          <a:xfrm>
            <a:off x="1270080" y="5041800"/>
            <a:ext cx="5106600" cy="1130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18" name="PlaceHolder 3"/>
          <p:cNvSpPr>
            <a:spLocks noGrp="1"/>
          </p:cNvSpPr>
          <p:nvPr>
            <p:ph type="body"/>
          </p:nvPr>
        </p:nvSpPr>
        <p:spPr>
          <a:xfrm>
            <a:off x="6632280" y="50418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19" name="PlaceHolder 4"/>
          <p:cNvSpPr>
            <a:spLocks noGrp="1"/>
          </p:cNvSpPr>
          <p:nvPr>
            <p:ph type="body"/>
          </p:nvPr>
        </p:nvSpPr>
        <p:spPr>
          <a:xfrm>
            <a:off x="6632280" y="56322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70080" y="1638360"/>
            <a:ext cx="10464480" cy="3301560"/>
          </a:xfrm>
          <a:prstGeom prst="rect">
            <a:avLst/>
          </a:prstGeom>
        </p:spPr>
        <p:txBody>
          <a:bodyPr lIns="0" tIns="0" rIns="0" bIns="0" anchor="ctr"/>
          <a:lstStyle/>
          <a:p>
            <a:pPr algn="ctr"/>
            <a:endParaRPr lang="en-US" sz="2400" b="0" strike="noStrike" spc="-1">
              <a:solidFill>
                <a:srgbClr val="000000"/>
              </a:solidFill>
              <a:uFill>
                <a:solidFill>
                  <a:srgbClr val="FFFFFF"/>
                </a:solidFill>
              </a:uFill>
              <a:latin typeface="Helvetica Neue"/>
            </a:endParaRPr>
          </a:p>
        </p:txBody>
      </p:sp>
      <p:sp>
        <p:nvSpPr>
          <p:cNvPr id="21" name="PlaceHolder 2"/>
          <p:cNvSpPr>
            <a:spLocks noGrp="1"/>
          </p:cNvSpPr>
          <p:nvPr>
            <p:ph type="body"/>
          </p:nvPr>
        </p:nvSpPr>
        <p:spPr>
          <a:xfrm>
            <a:off x="1270080" y="50418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22" name="PlaceHolder 3"/>
          <p:cNvSpPr>
            <a:spLocks noGrp="1"/>
          </p:cNvSpPr>
          <p:nvPr>
            <p:ph type="body"/>
          </p:nvPr>
        </p:nvSpPr>
        <p:spPr>
          <a:xfrm>
            <a:off x="6632280" y="5041800"/>
            <a:ext cx="510660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
        <p:nvSpPr>
          <p:cNvPr id="23" name="PlaceHolder 4"/>
          <p:cNvSpPr>
            <a:spLocks noGrp="1"/>
          </p:cNvSpPr>
          <p:nvPr>
            <p:ph type="body"/>
          </p:nvPr>
        </p:nvSpPr>
        <p:spPr>
          <a:xfrm>
            <a:off x="1270080" y="5632200"/>
            <a:ext cx="10464480" cy="53892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1270080" y="1638360"/>
            <a:ext cx="10464480" cy="3301560"/>
          </a:xfrm>
          <a:prstGeom prst="rect">
            <a:avLst/>
          </a:prstGeom>
        </p:spPr>
        <p:txBody>
          <a:bodyPr lIns="50760" tIns="50760" rIns="50760" bIns="50760" anchor="b"/>
          <a:lstStyle/>
          <a:p>
            <a:pPr algn="ctr">
              <a:lnSpc>
                <a:spcPct val="100000"/>
              </a:lnSpc>
            </a:pPr>
            <a:r>
              <a:rPr lang="en-US" sz="8000" b="0" strike="noStrike" spc="-1">
                <a:solidFill>
                  <a:srgbClr val="000000"/>
                </a:solidFill>
                <a:uFill>
                  <a:solidFill>
                    <a:srgbClr val="FFFFFF"/>
                  </a:solidFill>
                </a:uFill>
                <a:latin typeface="Helvetica Neue Medium"/>
                <a:ea typeface="Helvetica Neue Medium"/>
              </a:rPr>
              <a:t>Title Text</a:t>
            </a:r>
            <a:endParaRPr lang="en-US" sz="8000" b="0" strike="noStrike" spc="-1">
              <a:solidFill>
                <a:srgbClr val="000000"/>
              </a:solidFill>
              <a:uFill>
                <a:solidFill>
                  <a:srgbClr val="FFFFFF"/>
                </a:solidFill>
              </a:uFill>
              <a:latin typeface="Helvetica Neue"/>
            </a:endParaRPr>
          </a:p>
        </p:txBody>
      </p:sp>
      <p:sp>
        <p:nvSpPr>
          <p:cNvPr id="4" name="PlaceHolder 2"/>
          <p:cNvSpPr>
            <a:spLocks noGrp="1"/>
          </p:cNvSpPr>
          <p:nvPr>
            <p:ph type="body"/>
          </p:nvPr>
        </p:nvSpPr>
        <p:spPr>
          <a:xfrm>
            <a:off x="1270080" y="5041800"/>
            <a:ext cx="10464480" cy="1130040"/>
          </a:xfrm>
          <a:prstGeom prst="rect">
            <a:avLst/>
          </a:prstGeom>
        </p:spPr>
        <p:txBody>
          <a:bodyPr lIns="50760" tIns="50760" rIns="50760" bIns="50760"/>
          <a:lstStyle/>
          <a:p>
            <a:pPr algn="ctr">
              <a:lnSpc>
                <a:spcPct val="100000"/>
              </a:lnSpc>
            </a:pPr>
            <a:r>
              <a:rPr lang="en-US" sz="3700" b="0" strike="noStrike" spc="-1">
                <a:solidFill>
                  <a:srgbClr val="000000"/>
                </a:solidFill>
                <a:uFill>
                  <a:solidFill>
                    <a:srgbClr val="FFFFFF"/>
                  </a:solidFill>
                </a:uFill>
                <a:latin typeface="Helvetica Neue"/>
                <a:ea typeface="Helvetica Neue"/>
              </a:rPr>
              <a:t>Body Level One</a:t>
            </a:r>
            <a:endParaRPr lang="en-US" sz="3700" b="0" strike="noStrike" spc="-1">
              <a:solidFill>
                <a:srgbClr val="000000"/>
              </a:solidFill>
              <a:uFill>
                <a:solidFill>
                  <a:srgbClr val="FFFFFF"/>
                </a:solidFill>
              </a:uFill>
              <a:latin typeface="Helvetica Neue"/>
            </a:endParaRPr>
          </a:p>
          <a:p>
            <a:pPr algn="ctr"/>
            <a:r>
              <a:rPr lang="en-US" sz="3700" b="0" strike="noStrike" spc="-1">
                <a:solidFill>
                  <a:srgbClr val="000000"/>
                </a:solidFill>
                <a:uFill>
                  <a:solidFill>
                    <a:srgbClr val="FFFFFF"/>
                  </a:solidFill>
                </a:uFill>
                <a:latin typeface="Helvetica Neue"/>
                <a:ea typeface="Helvetica Neue"/>
              </a:rPr>
              <a:t>Body Level Two</a:t>
            </a:r>
            <a:endParaRPr lang="en-US" sz="3700" b="0" strike="noStrike" spc="-1">
              <a:solidFill>
                <a:srgbClr val="000000"/>
              </a:solidFill>
              <a:uFill>
                <a:solidFill>
                  <a:srgbClr val="FFFFFF"/>
                </a:solidFill>
              </a:uFill>
              <a:latin typeface="Helvetica Neue"/>
            </a:endParaRPr>
          </a:p>
          <a:p>
            <a:pPr algn="ctr"/>
            <a:r>
              <a:rPr lang="en-US" sz="3700" b="0" strike="noStrike" spc="-1">
                <a:solidFill>
                  <a:srgbClr val="000000"/>
                </a:solidFill>
                <a:uFill>
                  <a:solidFill>
                    <a:srgbClr val="FFFFFF"/>
                  </a:solidFill>
                </a:uFill>
                <a:latin typeface="Helvetica Neue"/>
                <a:ea typeface="Helvetica Neue"/>
              </a:rPr>
              <a:t>Body Level Three</a:t>
            </a:r>
            <a:endParaRPr lang="en-US" sz="3700" b="0" strike="noStrike" spc="-1">
              <a:solidFill>
                <a:srgbClr val="000000"/>
              </a:solidFill>
              <a:uFill>
                <a:solidFill>
                  <a:srgbClr val="FFFFFF"/>
                </a:solidFill>
              </a:uFill>
              <a:latin typeface="Helvetica Neue"/>
            </a:endParaRPr>
          </a:p>
          <a:p>
            <a:pPr algn="ctr"/>
            <a:r>
              <a:rPr lang="en-US" sz="3700" b="0" strike="noStrike" spc="-1">
                <a:solidFill>
                  <a:srgbClr val="000000"/>
                </a:solidFill>
                <a:uFill>
                  <a:solidFill>
                    <a:srgbClr val="FFFFFF"/>
                  </a:solidFill>
                </a:uFill>
                <a:latin typeface="Helvetica Neue"/>
                <a:ea typeface="Helvetica Neue"/>
              </a:rPr>
              <a:t>Body Level Four</a:t>
            </a:r>
            <a:endParaRPr lang="en-US" sz="3700" b="0" strike="noStrike" spc="-1">
              <a:solidFill>
                <a:srgbClr val="000000"/>
              </a:solidFill>
              <a:uFill>
                <a:solidFill>
                  <a:srgbClr val="FFFFFF"/>
                </a:solidFill>
              </a:uFill>
              <a:latin typeface="Helvetica Neue"/>
            </a:endParaRPr>
          </a:p>
          <a:p>
            <a:pPr algn="ctr"/>
            <a:r>
              <a:rPr lang="en-US" sz="3700" b="0" strike="noStrike" spc="-1">
                <a:solidFill>
                  <a:srgbClr val="000000"/>
                </a:solidFill>
                <a:uFill>
                  <a:solidFill>
                    <a:srgbClr val="FFFFFF"/>
                  </a:solidFill>
                </a:uFill>
                <a:latin typeface="Helvetica Neue"/>
                <a:ea typeface="Helvetica Neue"/>
              </a:rPr>
              <a:t>Body Level Five</a:t>
            </a:r>
            <a:endParaRPr lang="en-US" sz="3700" b="0" strike="noStrike" spc="-1">
              <a:solidFill>
                <a:srgbClr val="000000"/>
              </a:solidFill>
              <a:uFill>
                <a:solidFill>
                  <a:srgbClr val="FFFFFF"/>
                </a:solidFill>
              </a:uFill>
              <a:latin typeface="Helvetica Neue"/>
            </a:endParaRPr>
          </a:p>
        </p:txBody>
      </p:sp>
      <p:sp>
        <p:nvSpPr>
          <p:cNvPr id="2" name="PlaceHolder 3"/>
          <p:cNvSpPr>
            <a:spLocks noGrp="1"/>
          </p:cNvSpPr>
          <p:nvPr>
            <p:ph type="sldNum"/>
          </p:nvPr>
        </p:nvSpPr>
        <p:spPr>
          <a:xfrm>
            <a:off x="6328800" y="9296280"/>
            <a:ext cx="339840" cy="324000"/>
          </a:xfrm>
          <a:prstGeom prst="rect">
            <a:avLst/>
          </a:prstGeom>
        </p:spPr>
        <p:txBody>
          <a:bodyPr lIns="50760" tIns="50760" rIns="50760" bIns="50760"/>
          <a:lstStyle/>
          <a:p>
            <a:endParaRPr lang="en-U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7" name="TextShape 1"/>
          <p:cNvSpPr txBox="1"/>
          <p:nvPr/>
        </p:nvSpPr>
        <p:spPr>
          <a:xfrm>
            <a:off x="1269900" y="4329800"/>
            <a:ext cx="10464480" cy="978480"/>
          </a:xfrm>
          <a:prstGeom prst="rect">
            <a:avLst/>
          </a:prstGeom>
          <a:noFill/>
          <a:ln w="12600">
            <a:noFill/>
          </a:ln>
        </p:spPr>
        <p:txBody>
          <a:bodyPr lIns="50760" tIns="50760" rIns="50760" bIns="50760" anchor="ctr"/>
          <a:lstStyle/>
          <a:p>
            <a:pPr>
              <a:lnSpc>
                <a:spcPct val="100000"/>
              </a:lnSpc>
            </a:pPr>
            <a:r>
              <a:rPr lang="en-US" sz="5400" dirty="0">
                <a:solidFill>
                  <a:schemeClr val="bg1"/>
                </a:solidFill>
              </a:rPr>
              <a:t>Hacking		</a:t>
            </a:r>
            <a:r>
              <a:rPr lang="en-US" sz="2400" dirty="0">
                <a:solidFill>
                  <a:schemeClr val="bg1"/>
                </a:solidFill>
              </a:rPr>
              <a:t>(Please see slide notes for presentation content)</a:t>
            </a:r>
            <a:endParaRPr lang="en-US" sz="2400" b="0" strike="noStrike" spc="-1" dirty="0">
              <a:solidFill>
                <a:schemeClr val="bg1"/>
              </a:solidFill>
              <a:uFill>
                <a:solidFill>
                  <a:srgbClr val="FFFFFF"/>
                </a:solidFill>
              </a:uFill>
              <a:latin typeface="Helvetica Neue"/>
            </a:endParaRPr>
          </a:p>
        </p:txBody>
      </p:sp>
      <p:sp>
        <p:nvSpPr>
          <p:cNvPr id="38" name="TextShape 2"/>
          <p:cNvSpPr txBox="1"/>
          <p:nvPr/>
        </p:nvSpPr>
        <p:spPr>
          <a:xfrm>
            <a:off x="1270080" y="5410080"/>
            <a:ext cx="10464480" cy="1130040"/>
          </a:xfrm>
          <a:prstGeom prst="rect">
            <a:avLst/>
          </a:prstGeom>
          <a:noFill/>
          <a:ln w="12600">
            <a:noFill/>
          </a:ln>
        </p:spPr>
        <p:txBody>
          <a:bodyPr lIns="50760" tIns="50760" rIns="50760" bIns="50760" anchor="ctr"/>
          <a:lstStyle/>
          <a:p>
            <a:pPr marL="360">
              <a:spcBef>
                <a:spcPts val="4201"/>
              </a:spcBef>
              <a:buClr>
                <a:srgbClr val="FFFFFF"/>
              </a:buClr>
              <a:buSzPct val="145000"/>
            </a:pPr>
            <a:r>
              <a:rPr lang="en-US" sz="2400" dirty="0">
                <a:solidFill>
                  <a:schemeClr val="bg1">
                    <a:lumMod val="75000"/>
                  </a:schemeClr>
                </a:solidFill>
              </a:rPr>
              <a:t>What is it?</a:t>
            </a:r>
          </a:p>
          <a:p>
            <a:pPr marL="360">
              <a:lnSpc>
                <a:spcPct val="100000"/>
              </a:lnSpc>
              <a:spcBef>
                <a:spcPts val="4201"/>
              </a:spcBef>
              <a:buClr>
                <a:srgbClr val="FFFFFF"/>
              </a:buClr>
              <a:buSzPct val="145000"/>
            </a:pPr>
            <a:endParaRPr lang="en-US" sz="1800" b="0" strike="noStrike" spc="-1" dirty="0">
              <a:solidFill>
                <a:srgbClr val="000000"/>
              </a:solidFill>
              <a:uFill>
                <a:solidFill>
                  <a:srgbClr val="FFFFFF"/>
                </a:solidFill>
              </a:uFill>
              <a:latin typeface="Arial"/>
            </a:endParaRPr>
          </a:p>
        </p:txBody>
      </p:sp>
      <p:pic>
        <p:nvPicPr>
          <p:cNvPr id="39" name="logo.png"/>
          <p:cNvPicPr/>
          <p:nvPr/>
        </p:nvPicPr>
        <p:blipFill>
          <a:blip r:embed="rId4"/>
          <a:stretch/>
        </p:blipFill>
        <p:spPr>
          <a:xfrm>
            <a:off x="4992120" y="3573720"/>
            <a:ext cx="3020040" cy="29844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8" name="Title 1">
            <a:extLst>
              <a:ext uri="{FF2B5EF4-FFF2-40B4-BE49-F238E27FC236}">
                <a16:creationId xmlns:a16="http://schemas.microsoft.com/office/drawing/2014/main" id="{1E43D647-798F-4120-84D0-F34358457EF0}"/>
              </a:ext>
            </a:extLst>
          </p:cNvPr>
          <p:cNvSpPr>
            <a:spLocks noGrp="1"/>
          </p:cNvSpPr>
          <p:nvPr>
            <p:ph type="title"/>
          </p:nvPr>
        </p:nvSpPr>
        <p:spPr>
          <a:xfrm>
            <a:off x="497897" y="103101"/>
            <a:ext cx="10673806" cy="1450757"/>
          </a:xfrm>
        </p:spPr>
        <p:txBody>
          <a:bodyPr/>
          <a:lstStyle/>
          <a:p>
            <a:r>
              <a:rPr lang="en-US" dirty="0"/>
              <a:t>What options do you have?</a:t>
            </a:r>
          </a:p>
        </p:txBody>
      </p:sp>
      <p:sp>
        <p:nvSpPr>
          <p:cNvPr id="9" name="Content Placeholder 2">
            <a:extLst>
              <a:ext uri="{FF2B5EF4-FFF2-40B4-BE49-F238E27FC236}">
                <a16:creationId xmlns:a16="http://schemas.microsoft.com/office/drawing/2014/main" id="{BC2F4982-91B2-455E-B7FE-E3FDD9796F5C}"/>
              </a:ext>
            </a:extLst>
          </p:cNvPr>
          <p:cNvSpPr txBox="1">
            <a:spLocks/>
          </p:cNvSpPr>
          <p:nvPr/>
        </p:nvSpPr>
        <p:spPr>
          <a:xfrm>
            <a:off x="1097280" y="1845734"/>
            <a:ext cx="10058400" cy="4023360"/>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mn-lt"/>
              <a:cs typeface="+mn-lt"/>
            </a:endParaRPr>
          </a:p>
        </p:txBody>
      </p:sp>
      <p:sp>
        <p:nvSpPr>
          <p:cNvPr id="2" name="TextBox 1">
            <a:extLst>
              <a:ext uri="{FF2B5EF4-FFF2-40B4-BE49-F238E27FC236}">
                <a16:creationId xmlns:a16="http://schemas.microsoft.com/office/drawing/2014/main" id="{F4ED54CB-176F-4580-BCF5-4BAA8A38FEAE}"/>
              </a:ext>
            </a:extLst>
          </p:cNvPr>
          <p:cNvSpPr txBox="1"/>
          <p:nvPr/>
        </p:nvSpPr>
        <p:spPr>
          <a:xfrm>
            <a:off x="1097280" y="3113859"/>
            <a:ext cx="9740053" cy="3539430"/>
          </a:xfrm>
          <a:prstGeom prst="rect">
            <a:avLst/>
          </a:prstGeom>
          <a:noFill/>
        </p:spPr>
        <p:txBody>
          <a:bodyPr wrap="square" rtlCol="0">
            <a:spAutoFit/>
          </a:bodyPr>
          <a:lstStyle/>
          <a:p>
            <a:pPr marL="342900" indent="-342900">
              <a:buAutoNum type="arabicPeriod"/>
            </a:pPr>
            <a:r>
              <a:rPr lang="en-US" sz="2800" dirty="0"/>
              <a:t>Train staff to be able to deal with these problems and to recognize when the problem is too advanced for them to deal with</a:t>
            </a:r>
          </a:p>
          <a:p>
            <a:pPr marL="342900" indent="-342900">
              <a:buAutoNum type="arabicPeriod"/>
            </a:pPr>
            <a:endParaRPr lang="en-US" sz="2800" dirty="0"/>
          </a:p>
          <a:p>
            <a:pPr marL="342900" indent="-342900">
              <a:buAutoNum type="arabicPeriod"/>
            </a:pPr>
            <a:endParaRPr lang="en-US" sz="2800" dirty="0"/>
          </a:p>
          <a:p>
            <a:endParaRPr lang="en-US" sz="2800" dirty="0"/>
          </a:p>
          <a:p>
            <a:r>
              <a:rPr lang="en-US" sz="2800" dirty="0"/>
              <a:t>2. Coordinate with an outside individual to have them meet with clients and audit their devices. </a:t>
            </a:r>
          </a:p>
        </p:txBody>
      </p:sp>
    </p:spTree>
    <p:extLst>
      <p:ext uri="{BB962C8B-B14F-4D97-AF65-F5344CB8AC3E}">
        <p14:creationId xmlns:p14="http://schemas.microsoft.com/office/powerpoint/2010/main" val="13363095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10" name="Title 1">
            <a:extLst>
              <a:ext uri="{FF2B5EF4-FFF2-40B4-BE49-F238E27FC236}">
                <a16:creationId xmlns:a16="http://schemas.microsoft.com/office/drawing/2014/main" id="{24D7C958-9D60-4D6A-8E17-DD0575481D84}"/>
              </a:ext>
            </a:extLst>
          </p:cNvPr>
          <p:cNvSpPr txBox="1">
            <a:spLocks/>
          </p:cNvSpPr>
          <p:nvPr/>
        </p:nvSpPr>
        <p:spPr>
          <a:xfrm>
            <a:off x="541440" y="2659637"/>
            <a:ext cx="10728960" cy="3219082"/>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Are there concerns you have for clients that we have not addressed?</a:t>
            </a:r>
            <a:endParaRPr lang="en-US" dirty="0">
              <a:cs typeface="Calibri Light"/>
            </a:endParaRPr>
          </a:p>
        </p:txBody>
      </p:sp>
    </p:spTree>
    <p:extLst>
      <p:ext uri="{BB962C8B-B14F-4D97-AF65-F5344CB8AC3E}">
        <p14:creationId xmlns:p14="http://schemas.microsoft.com/office/powerpoint/2010/main" val="4326626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10" name="Title 1">
            <a:extLst>
              <a:ext uri="{FF2B5EF4-FFF2-40B4-BE49-F238E27FC236}">
                <a16:creationId xmlns:a16="http://schemas.microsoft.com/office/drawing/2014/main" id="{EF58B4DA-48A5-49A7-837F-C2427F01F211}"/>
              </a:ext>
            </a:extLst>
          </p:cNvPr>
          <p:cNvSpPr>
            <a:spLocks noGrp="1"/>
          </p:cNvSpPr>
          <p:nvPr>
            <p:ph type="title"/>
          </p:nvPr>
        </p:nvSpPr>
        <p:spPr>
          <a:xfrm>
            <a:off x="505440" y="0"/>
            <a:ext cx="10058400" cy="1450757"/>
          </a:xfrm>
        </p:spPr>
        <p:txBody>
          <a:bodyPr/>
          <a:lstStyle/>
          <a:p>
            <a:r>
              <a:rPr lang="en-US" dirty="0"/>
              <a:t>Threat Modeling</a:t>
            </a:r>
          </a:p>
        </p:txBody>
      </p:sp>
      <p:sp>
        <p:nvSpPr>
          <p:cNvPr id="11" name="Content Placeholder 2">
            <a:extLst>
              <a:ext uri="{FF2B5EF4-FFF2-40B4-BE49-F238E27FC236}">
                <a16:creationId xmlns:a16="http://schemas.microsoft.com/office/drawing/2014/main" id="{BC08AABF-4A0E-48C6-9DE1-5DE741278D62}"/>
              </a:ext>
            </a:extLst>
          </p:cNvPr>
          <p:cNvSpPr txBox="1">
            <a:spLocks/>
          </p:cNvSpPr>
          <p:nvPr/>
        </p:nvSpPr>
        <p:spPr>
          <a:xfrm>
            <a:off x="541440" y="1966243"/>
            <a:ext cx="10058400" cy="4023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What do you want to protect?</a:t>
            </a:r>
          </a:p>
          <a:p>
            <a:pPr marL="0" indent="0">
              <a:buNone/>
            </a:pPr>
            <a:endParaRPr lang="en-US" dirty="0"/>
          </a:p>
          <a:p>
            <a:pPr marL="0" indent="0">
              <a:buNone/>
            </a:pPr>
            <a:r>
              <a:rPr lang="en-US" dirty="0"/>
              <a:t>• Who do you want to protect it from?</a:t>
            </a:r>
          </a:p>
          <a:p>
            <a:pPr marL="0" indent="0">
              <a:buNone/>
            </a:pPr>
            <a:endParaRPr lang="en-US" dirty="0"/>
          </a:p>
          <a:p>
            <a:pPr marL="0" indent="0">
              <a:buNone/>
            </a:pPr>
            <a:r>
              <a:rPr lang="en-US" dirty="0"/>
              <a:t>• How likely is it that you will need to protect it? </a:t>
            </a:r>
          </a:p>
          <a:p>
            <a:pPr marL="0" indent="0">
              <a:buNone/>
            </a:pPr>
            <a:endParaRPr lang="en-US" dirty="0"/>
          </a:p>
          <a:p>
            <a:pPr marL="0" indent="0">
              <a:buNone/>
            </a:pPr>
            <a:r>
              <a:rPr lang="en-US" dirty="0"/>
              <a:t>• How bad are the consequences if you fail? </a:t>
            </a:r>
          </a:p>
          <a:p>
            <a:pPr marL="0" indent="0">
              <a:buNone/>
            </a:pPr>
            <a:endParaRPr lang="en-US" dirty="0"/>
          </a:p>
          <a:p>
            <a:pPr marL="0" indent="0">
              <a:buNone/>
            </a:pPr>
            <a:r>
              <a:rPr lang="en-US" dirty="0"/>
              <a:t>• How much trouble are you willing to go through in order to try to prevent those?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12" name="Title 1">
            <a:extLst>
              <a:ext uri="{FF2B5EF4-FFF2-40B4-BE49-F238E27FC236}">
                <a16:creationId xmlns:a16="http://schemas.microsoft.com/office/drawing/2014/main" id="{45F3E034-DF98-444F-978E-FB1F5ACA63EE}"/>
              </a:ext>
            </a:extLst>
          </p:cNvPr>
          <p:cNvSpPr txBox="1">
            <a:spLocks/>
          </p:cNvSpPr>
          <p:nvPr/>
        </p:nvSpPr>
        <p:spPr>
          <a:xfrm>
            <a:off x="541440" y="153416"/>
            <a:ext cx="11365560" cy="1450757"/>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 don’t want my abuser to be able to find me</a:t>
            </a:r>
          </a:p>
        </p:txBody>
      </p:sp>
      <p:sp>
        <p:nvSpPr>
          <p:cNvPr id="13" name="Content Placeholder 2">
            <a:extLst>
              <a:ext uri="{FF2B5EF4-FFF2-40B4-BE49-F238E27FC236}">
                <a16:creationId xmlns:a16="http://schemas.microsoft.com/office/drawing/2014/main" id="{CEA92FA6-26E9-4B6A-81E4-E947BBEDCE51}"/>
              </a:ext>
            </a:extLst>
          </p:cNvPr>
          <p:cNvSpPr txBox="1">
            <a:spLocks/>
          </p:cNvSpPr>
          <p:nvPr/>
        </p:nvSpPr>
        <p:spPr>
          <a:xfrm>
            <a:off x="1097280" y="1845733"/>
            <a:ext cx="10058400" cy="6806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What do you want to protect?</a:t>
            </a:r>
          </a:p>
          <a:p>
            <a:pPr marL="0" indent="0">
              <a:buNone/>
            </a:pPr>
            <a:r>
              <a:rPr lang="en-US" dirty="0"/>
              <a:t>	My location</a:t>
            </a:r>
          </a:p>
          <a:p>
            <a:pPr marL="0" indent="0">
              <a:buNone/>
            </a:pPr>
            <a:r>
              <a:rPr lang="en-US" dirty="0"/>
              <a:t>• Who do you want to protect it from?</a:t>
            </a:r>
          </a:p>
          <a:p>
            <a:pPr marL="0" indent="0">
              <a:buNone/>
            </a:pPr>
            <a:r>
              <a:rPr lang="en-US" dirty="0"/>
              <a:t>	My abuser</a:t>
            </a:r>
          </a:p>
          <a:p>
            <a:pPr marL="0" indent="0">
              <a:buNone/>
            </a:pPr>
            <a:r>
              <a:rPr lang="en-US" dirty="0"/>
              <a:t>• How likely is it that you will need to protect it? </a:t>
            </a:r>
          </a:p>
          <a:p>
            <a:pPr marL="0" indent="0">
              <a:buNone/>
            </a:pPr>
            <a:r>
              <a:rPr lang="en-US" dirty="0"/>
              <a:t>	I don’t know</a:t>
            </a:r>
          </a:p>
          <a:p>
            <a:pPr marL="0" indent="0">
              <a:buNone/>
            </a:pPr>
            <a:r>
              <a:rPr lang="en-US" dirty="0"/>
              <a:t>• How bad are the consequences if you fail? </a:t>
            </a:r>
          </a:p>
          <a:p>
            <a:pPr marL="0" indent="0">
              <a:buNone/>
            </a:pPr>
            <a:r>
              <a:rPr lang="en-US" dirty="0"/>
              <a:t>	terrible</a:t>
            </a:r>
          </a:p>
          <a:p>
            <a:pPr marL="0" indent="0">
              <a:buNone/>
            </a:pPr>
            <a:r>
              <a:rPr lang="en-US" dirty="0"/>
              <a:t>• How much trouble are you willing to go through in order to try to prevent those? </a:t>
            </a:r>
          </a:p>
          <a:p>
            <a:pPr marL="0" indent="0">
              <a:buNone/>
            </a:pPr>
            <a:r>
              <a:rPr lang="en-US" dirty="0"/>
              <a:t>	I am willing to partially remove social occurrences from my life</a:t>
            </a:r>
          </a:p>
          <a:p>
            <a:endParaRPr lang="en-US" dirty="0"/>
          </a:p>
        </p:txBody>
      </p:sp>
    </p:spTree>
    <p:extLst>
      <p:ext uri="{BB962C8B-B14F-4D97-AF65-F5344CB8AC3E}">
        <p14:creationId xmlns:p14="http://schemas.microsoft.com/office/powerpoint/2010/main" val="11419401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8" name="Title 1">
            <a:extLst>
              <a:ext uri="{FF2B5EF4-FFF2-40B4-BE49-F238E27FC236}">
                <a16:creationId xmlns:a16="http://schemas.microsoft.com/office/drawing/2014/main" id="{0EA5FEF3-9A54-41B3-A598-D0D41D751410}"/>
              </a:ext>
            </a:extLst>
          </p:cNvPr>
          <p:cNvSpPr>
            <a:spLocks noGrp="1"/>
          </p:cNvSpPr>
          <p:nvPr>
            <p:ph type="title"/>
          </p:nvPr>
        </p:nvSpPr>
        <p:spPr>
          <a:xfrm>
            <a:off x="541440" y="84470"/>
            <a:ext cx="10058400" cy="1450757"/>
          </a:xfrm>
        </p:spPr>
        <p:txBody>
          <a:bodyPr/>
          <a:lstStyle/>
          <a:p>
            <a:r>
              <a:rPr lang="en-US" dirty="0"/>
              <a:t>Lets create a scenario together</a:t>
            </a:r>
          </a:p>
        </p:txBody>
      </p:sp>
      <p:sp>
        <p:nvSpPr>
          <p:cNvPr id="9" name="Content Placeholder 2">
            <a:extLst>
              <a:ext uri="{FF2B5EF4-FFF2-40B4-BE49-F238E27FC236}">
                <a16:creationId xmlns:a16="http://schemas.microsoft.com/office/drawing/2014/main" id="{52A2AD46-D520-47ED-A56D-FD35582520C2}"/>
              </a:ext>
            </a:extLst>
          </p:cNvPr>
          <p:cNvSpPr txBox="1">
            <a:spLocks/>
          </p:cNvSpPr>
          <p:nvPr/>
        </p:nvSpPr>
        <p:spPr>
          <a:xfrm>
            <a:off x="748937" y="1918305"/>
            <a:ext cx="10058400" cy="4023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What do you want to protect?</a:t>
            </a:r>
          </a:p>
          <a:p>
            <a:pPr marL="0" indent="0">
              <a:buNone/>
            </a:pPr>
            <a:endParaRPr lang="en-US" dirty="0"/>
          </a:p>
          <a:p>
            <a:pPr marL="0" indent="0">
              <a:buNone/>
            </a:pPr>
            <a:r>
              <a:rPr lang="en-US" dirty="0"/>
              <a:t>• Who do you want to protect it from?</a:t>
            </a:r>
          </a:p>
          <a:p>
            <a:pPr marL="0" indent="0">
              <a:buNone/>
            </a:pPr>
            <a:endParaRPr lang="en-US" dirty="0"/>
          </a:p>
          <a:p>
            <a:pPr marL="0" indent="0">
              <a:buNone/>
            </a:pPr>
            <a:r>
              <a:rPr lang="en-US" dirty="0"/>
              <a:t>• How likely is it that you will need to protect it? </a:t>
            </a:r>
          </a:p>
          <a:p>
            <a:pPr marL="0" indent="0">
              <a:buNone/>
            </a:pPr>
            <a:endParaRPr lang="en-US" dirty="0"/>
          </a:p>
          <a:p>
            <a:pPr marL="0" indent="0">
              <a:buNone/>
            </a:pPr>
            <a:r>
              <a:rPr lang="en-US" dirty="0"/>
              <a:t>• How bad are the consequences if you fail? </a:t>
            </a:r>
          </a:p>
          <a:p>
            <a:pPr marL="0" indent="0">
              <a:buNone/>
            </a:pPr>
            <a:endParaRPr lang="en-US" dirty="0"/>
          </a:p>
          <a:p>
            <a:pPr marL="0" indent="0">
              <a:buNone/>
            </a:pPr>
            <a:r>
              <a:rPr lang="en-US" dirty="0"/>
              <a:t>• How much trouble are you willing to go through in order to try to prevent those?</a:t>
            </a:r>
          </a:p>
        </p:txBody>
      </p:sp>
    </p:spTree>
    <p:extLst>
      <p:ext uri="{BB962C8B-B14F-4D97-AF65-F5344CB8AC3E}">
        <p14:creationId xmlns:p14="http://schemas.microsoft.com/office/powerpoint/2010/main" val="31014158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6" name="Title 1">
            <a:extLst>
              <a:ext uri="{FF2B5EF4-FFF2-40B4-BE49-F238E27FC236}">
                <a16:creationId xmlns:a16="http://schemas.microsoft.com/office/drawing/2014/main" id="{3BE36B3F-E9EA-42DD-B680-C569C17BB0CE}"/>
              </a:ext>
            </a:extLst>
          </p:cNvPr>
          <p:cNvSpPr>
            <a:spLocks noGrp="1"/>
          </p:cNvSpPr>
          <p:nvPr>
            <p:ph type="title"/>
          </p:nvPr>
        </p:nvSpPr>
        <p:spPr>
          <a:xfrm>
            <a:off x="541440" y="103101"/>
            <a:ext cx="10058400" cy="1450757"/>
          </a:xfrm>
        </p:spPr>
        <p:txBody>
          <a:bodyPr/>
          <a:lstStyle/>
          <a:p>
            <a:r>
              <a:rPr lang="en-US" dirty="0"/>
              <a:t>My abuser is following me</a:t>
            </a:r>
          </a:p>
        </p:txBody>
      </p:sp>
      <p:sp>
        <p:nvSpPr>
          <p:cNvPr id="7" name="Content Placeholder 2">
            <a:extLst>
              <a:ext uri="{FF2B5EF4-FFF2-40B4-BE49-F238E27FC236}">
                <a16:creationId xmlns:a16="http://schemas.microsoft.com/office/drawing/2014/main" id="{494119D7-83D2-4637-86B7-D29C4BC1D321}"/>
              </a:ext>
            </a:extLst>
          </p:cNvPr>
          <p:cNvSpPr txBox="1">
            <a:spLocks/>
          </p:cNvSpPr>
          <p:nvPr/>
        </p:nvSpPr>
        <p:spPr>
          <a:xfrm>
            <a:off x="923108" y="2032977"/>
            <a:ext cx="10058400" cy="47256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They always know my location, even when I try to hide it</a:t>
            </a:r>
          </a:p>
          <a:p>
            <a:pPr marL="0" indent="0">
              <a:buNone/>
            </a:pPr>
            <a:endParaRPr lang="en-US" dirty="0"/>
          </a:p>
          <a:p>
            <a:pPr marL="0" indent="0">
              <a:buNone/>
            </a:pPr>
            <a:r>
              <a:rPr lang="en-US" dirty="0"/>
              <a:t>• They work with computers</a:t>
            </a:r>
          </a:p>
          <a:p>
            <a:pPr marL="0" indent="0">
              <a:buNone/>
            </a:pPr>
            <a:endParaRPr lang="en-US" dirty="0"/>
          </a:p>
          <a:p>
            <a:pPr marL="0" indent="0">
              <a:buNone/>
            </a:pPr>
            <a:r>
              <a:rPr lang="en-US" dirty="0"/>
              <a:t>• They have shown up numerous times</a:t>
            </a:r>
          </a:p>
          <a:p>
            <a:pPr marL="0" indent="0">
              <a:buNone/>
            </a:pPr>
            <a:endParaRPr lang="en-US" dirty="0"/>
          </a:p>
          <a:p>
            <a:pPr marL="0" indent="0">
              <a:buNone/>
            </a:pPr>
            <a:r>
              <a:rPr lang="en-US" dirty="0"/>
              <a:t>• I am scared</a:t>
            </a:r>
          </a:p>
          <a:p>
            <a:pPr marL="0" indent="0">
              <a:buNone/>
            </a:pPr>
            <a:endParaRPr lang="en-US" dirty="0"/>
          </a:p>
          <a:p>
            <a:pPr marL="0" indent="0">
              <a:buNone/>
            </a:pPr>
            <a:r>
              <a:rPr lang="en-US" dirty="0"/>
              <a:t>• I don’t want to give up my Instagram or </a:t>
            </a:r>
            <a:r>
              <a:rPr lang="en-US" dirty="0" err="1"/>
              <a:t>facebook</a:t>
            </a:r>
            <a:endParaRPr lang="en-US" dirty="0"/>
          </a:p>
          <a:p>
            <a:endParaRPr lang="en-US" dirty="0"/>
          </a:p>
        </p:txBody>
      </p:sp>
    </p:spTree>
    <p:extLst>
      <p:ext uri="{BB962C8B-B14F-4D97-AF65-F5344CB8AC3E}">
        <p14:creationId xmlns:p14="http://schemas.microsoft.com/office/powerpoint/2010/main" val="7763106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6" name="Title 1">
            <a:extLst>
              <a:ext uri="{FF2B5EF4-FFF2-40B4-BE49-F238E27FC236}">
                <a16:creationId xmlns:a16="http://schemas.microsoft.com/office/drawing/2014/main" id="{848964BE-DC79-4988-AFF9-D031E2499813}"/>
              </a:ext>
            </a:extLst>
          </p:cNvPr>
          <p:cNvSpPr>
            <a:spLocks noGrp="1"/>
          </p:cNvSpPr>
          <p:nvPr>
            <p:ph type="title"/>
          </p:nvPr>
        </p:nvSpPr>
        <p:spPr>
          <a:xfrm>
            <a:off x="541440" y="103101"/>
            <a:ext cx="10058400" cy="1450757"/>
          </a:xfrm>
        </p:spPr>
        <p:txBody>
          <a:bodyPr/>
          <a:lstStyle/>
          <a:p>
            <a:r>
              <a:rPr lang="en-US" dirty="0" err="1"/>
              <a:t>Stalkerware</a:t>
            </a:r>
            <a:endParaRPr lang="en-US" dirty="0" err="1">
              <a:cs typeface="Calibri Light"/>
            </a:endParaRPr>
          </a:p>
        </p:txBody>
      </p:sp>
      <p:pic>
        <p:nvPicPr>
          <p:cNvPr id="7" name="Picture 4" descr="screen-shot-2018-09-05-at-16-49-41.png">
            <a:extLst>
              <a:ext uri="{FF2B5EF4-FFF2-40B4-BE49-F238E27FC236}">
                <a16:creationId xmlns:a16="http://schemas.microsoft.com/office/drawing/2014/main" id="{A7D4CA63-2714-4F27-A18D-C74F49974B78}"/>
              </a:ext>
            </a:extLst>
          </p:cNvPr>
          <p:cNvPicPr>
            <a:picLocks noChangeAspect="1"/>
          </p:cNvPicPr>
          <p:nvPr/>
        </p:nvPicPr>
        <p:blipFill>
          <a:blip r:embed="rId5"/>
          <a:stretch>
            <a:fillRect/>
          </a:stretch>
        </p:blipFill>
        <p:spPr>
          <a:xfrm>
            <a:off x="1693199" y="2142053"/>
            <a:ext cx="9194669" cy="5637604"/>
          </a:xfrm>
          <a:prstGeom prst="rect">
            <a:avLst/>
          </a:prstGeom>
        </p:spPr>
      </p:pic>
    </p:spTree>
    <p:extLst>
      <p:ext uri="{BB962C8B-B14F-4D97-AF65-F5344CB8AC3E}">
        <p14:creationId xmlns:p14="http://schemas.microsoft.com/office/powerpoint/2010/main" val="32953070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6" name="Title 1">
            <a:extLst>
              <a:ext uri="{FF2B5EF4-FFF2-40B4-BE49-F238E27FC236}">
                <a16:creationId xmlns:a16="http://schemas.microsoft.com/office/drawing/2014/main" id="{F2C0B453-2D23-4454-8569-71C2CD454A44}"/>
              </a:ext>
            </a:extLst>
          </p:cNvPr>
          <p:cNvSpPr>
            <a:spLocks noGrp="1"/>
          </p:cNvSpPr>
          <p:nvPr>
            <p:ph type="title"/>
          </p:nvPr>
        </p:nvSpPr>
        <p:spPr>
          <a:xfrm>
            <a:off x="541440" y="103101"/>
            <a:ext cx="10058400" cy="1450757"/>
          </a:xfrm>
        </p:spPr>
        <p:txBody>
          <a:bodyPr/>
          <a:lstStyle/>
          <a:p>
            <a:r>
              <a:rPr lang="en-US" dirty="0">
                <a:cs typeface="Calibri Light"/>
              </a:rPr>
              <a:t>What can be done to protect yourself</a:t>
            </a:r>
            <a:endParaRPr lang="en-US" dirty="0"/>
          </a:p>
        </p:txBody>
      </p:sp>
      <p:sp>
        <p:nvSpPr>
          <p:cNvPr id="7" name="Content Placeholder 2">
            <a:extLst>
              <a:ext uri="{FF2B5EF4-FFF2-40B4-BE49-F238E27FC236}">
                <a16:creationId xmlns:a16="http://schemas.microsoft.com/office/drawing/2014/main" id="{0A0ABE33-1EE6-4C8B-9B94-B75BE70DF52B}"/>
              </a:ext>
            </a:extLst>
          </p:cNvPr>
          <p:cNvSpPr txBox="1">
            <a:spLocks/>
          </p:cNvSpPr>
          <p:nvPr/>
        </p:nvSpPr>
        <p:spPr>
          <a:xfrm>
            <a:off x="1097280" y="1845734"/>
            <a:ext cx="11050560" cy="6338996"/>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 For location based monitoring, turn off all location services on your smartphone</a:t>
            </a:r>
          </a:p>
          <a:p>
            <a:pPr marL="0" indent="0">
              <a:buNone/>
            </a:pPr>
            <a:endParaRPr lang="en-US" dirty="0">
              <a:ea typeface="+mn-lt"/>
              <a:cs typeface="+mn-lt"/>
            </a:endParaRPr>
          </a:p>
          <a:p>
            <a:pPr marL="0" indent="0">
              <a:buNone/>
            </a:pPr>
            <a:r>
              <a:rPr lang="en-US" dirty="0">
                <a:ea typeface="+mn-lt"/>
                <a:cs typeface="+mn-lt"/>
              </a:rPr>
              <a:t>• For identity theft concerns, learn how to avoid common digital pitfalls</a:t>
            </a:r>
          </a:p>
          <a:p>
            <a:pPr marL="0" indent="0">
              <a:buNone/>
            </a:pPr>
            <a:endParaRPr lang="en-US" dirty="0">
              <a:ea typeface="+mn-lt"/>
              <a:cs typeface="+mn-lt"/>
            </a:endParaRPr>
          </a:p>
          <a:p>
            <a:pPr marL="0" indent="0">
              <a:buNone/>
            </a:pPr>
            <a:r>
              <a:rPr lang="en-US" dirty="0">
                <a:ea typeface="+mn-lt"/>
                <a:cs typeface="+mn-lt"/>
              </a:rPr>
              <a:t>• For password hacking, use a password manager and 2 factor authentication</a:t>
            </a:r>
          </a:p>
          <a:p>
            <a:pPr marL="0" indent="0">
              <a:buNone/>
            </a:pPr>
            <a:endParaRPr lang="en-US" dirty="0">
              <a:ea typeface="+mn-lt"/>
              <a:cs typeface="+mn-lt"/>
            </a:endParaRPr>
          </a:p>
          <a:p>
            <a:pPr marL="0" indent="0">
              <a:buNone/>
            </a:pPr>
            <a:r>
              <a:rPr lang="en-US" dirty="0">
                <a:ea typeface="+mn-lt"/>
                <a:cs typeface="+mn-lt"/>
              </a:rPr>
              <a:t>• For advanced hacking, update your software and utilize all mentioned above</a:t>
            </a:r>
          </a:p>
          <a:p>
            <a:pPr marL="0" indent="0">
              <a:buNone/>
            </a:pPr>
            <a:endParaRPr lang="en-US" dirty="0">
              <a:ea typeface="+mn-lt"/>
              <a:cs typeface="+mn-lt"/>
            </a:endParaRPr>
          </a:p>
          <a:p>
            <a:pPr marL="0" indent="0">
              <a:buNone/>
            </a:pPr>
            <a:r>
              <a:rPr lang="en-US" dirty="0">
                <a:ea typeface="+mn-lt"/>
                <a:cs typeface="+mn-lt"/>
              </a:rPr>
              <a:t>• Extreme caution, use a VPN or only access the web via TOR browser</a:t>
            </a:r>
            <a:endParaRPr lang="en-US" dirty="0">
              <a:cs typeface="Calibri"/>
            </a:endParaRPr>
          </a:p>
        </p:txBody>
      </p:sp>
    </p:spTree>
    <p:extLst>
      <p:ext uri="{BB962C8B-B14F-4D97-AF65-F5344CB8AC3E}">
        <p14:creationId xmlns:p14="http://schemas.microsoft.com/office/powerpoint/2010/main" val="14015961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sp>
        <p:nvSpPr>
          <p:cNvPr id="8" name="Title 1">
            <a:extLst>
              <a:ext uri="{FF2B5EF4-FFF2-40B4-BE49-F238E27FC236}">
                <a16:creationId xmlns:a16="http://schemas.microsoft.com/office/drawing/2014/main" id="{1E43D647-798F-4120-84D0-F34358457EF0}"/>
              </a:ext>
            </a:extLst>
          </p:cNvPr>
          <p:cNvSpPr>
            <a:spLocks noGrp="1"/>
          </p:cNvSpPr>
          <p:nvPr>
            <p:ph type="title"/>
          </p:nvPr>
        </p:nvSpPr>
        <p:spPr>
          <a:xfrm>
            <a:off x="497897" y="103101"/>
            <a:ext cx="10673806" cy="1450757"/>
          </a:xfrm>
        </p:spPr>
        <p:txBody>
          <a:bodyPr/>
          <a:lstStyle/>
          <a:p>
            <a:r>
              <a:rPr lang="en-US" dirty="0">
                <a:cs typeface="Calibri Light"/>
              </a:rPr>
              <a:t>How protected is CSN? (Name of Shelter)</a:t>
            </a:r>
            <a:endParaRPr lang="en-US" dirty="0"/>
          </a:p>
        </p:txBody>
      </p:sp>
      <p:sp>
        <p:nvSpPr>
          <p:cNvPr id="9" name="Content Placeholder 2">
            <a:extLst>
              <a:ext uri="{FF2B5EF4-FFF2-40B4-BE49-F238E27FC236}">
                <a16:creationId xmlns:a16="http://schemas.microsoft.com/office/drawing/2014/main" id="{BC2F4982-91B2-455E-B7FE-E3FDD9796F5C}"/>
              </a:ext>
            </a:extLst>
          </p:cNvPr>
          <p:cNvSpPr txBox="1">
            <a:spLocks/>
          </p:cNvSpPr>
          <p:nvPr/>
        </p:nvSpPr>
        <p:spPr>
          <a:xfrm>
            <a:off x="1097280" y="1845734"/>
            <a:ext cx="10058400" cy="4023360"/>
          </a:xfrm>
          <a:prstGeom prst="rect">
            <a:avLst/>
          </a:prstGeom>
        </p:spPr>
        <p:txBody>
          <a:bodyPr vert="horz" lIns="0" tIns="45720" rIns="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 </a:t>
            </a:r>
            <a:r>
              <a:rPr lang="en-US" dirty="0">
                <a:ea typeface="+mn-lt"/>
                <a:cs typeface="+mn-lt"/>
              </a:rPr>
              <a:t>Do you all have any concerns about someone hacking your own network? </a:t>
            </a:r>
          </a:p>
          <a:p>
            <a:pPr marL="0" indent="0">
              <a:buNone/>
            </a:pPr>
            <a:endParaRPr lang="en-US" dirty="0">
              <a:cs typeface="Calibri"/>
            </a:endParaRPr>
          </a:p>
          <a:p>
            <a:pPr marL="0" indent="0">
              <a:buNone/>
            </a:pPr>
            <a:r>
              <a:rPr lang="en-US" dirty="0">
                <a:cs typeface="Calibri"/>
              </a:rPr>
              <a:t>• </a:t>
            </a:r>
            <a:r>
              <a:rPr lang="en-US" dirty="0">
                <a:ea typeface="+mn-lt"/>
                <a:cs typeface="+mn-lt"/>
              </a:rPr>
              <a:t>Do you give the network access to clients?</a:t>
            </a:r>
          </a:p>
          <a:p>
            <a:pPr marL="0" indent="0">
              <a:buNone/>
            </a:pPr>
            <a:endParaRPr lang="en-US" dirty="0">
              <a:ea typeface="+mn-lt"/>
              <a:cs typeface="+mn-lt"/>
            </a:endParaRPr>
          </a:p>
          <a:p>
            <a:pPr marL="0" indent="0">
              <a:buNone/>
            </a:pPr>
            <a:r>
              <a:rPr lang="en-US" dirty="0">
                <a:cs typeface="Calibri"/>
              </a:rPr>
              <a:t>• </a:t>
            </a:r>
            <a:r>
              <a:rPr lang="en-US" dirty="0">
                <a:ea typeface="+mn-lt"/>
                <a:cs typeface="+mn-lt"/>
              </a:rPr>
              <a:t>How is your IT infrastructure handled?</a:t>
            </a:r>
          </a:p>
        </p:txBody>
      </p:sp>
    </p:spTree>
    <p:extLst>
      <p:ext uri="{BB962C8B-B14F-4D97-AF65-F5344CB8AC3E}">
        <p14:creationId xmlns:p14="http://schemas.microsoft.com/office/powerpoint/2010/main" val="13209400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HR.png"/>
          <p:cNvPicPr/>
          <p:nvPr/>
        </p:nvPicPr>
        <p:blipFill>
          <a:blip r:embed="rId3"/>
          <a:stretch/>
        </p:blipFill>
        <p:spPr>
          <a:xfrm>
            <a:off x="541440" y="1208880"/>
            <a:ext cx="11921400" cy="15840"/>
          </a:xfrm>
          <a:prstGeom prst="rect">
            <a:avLst/>
          </a:prstGeom>
          <a:ln w="12600">
            <a:noFill/>
          </a:ln>
        </p:spPr>
      </p:pic>
      <p:sp>
        <p:nvSpPr>
          <p:cNvPr id="45" name="CustomShape 5"/>
          <p:cNvSpPr/>
          <p:nvPr/>
        </p:nvSpPr>
        <p:spPr>
          <a:xfrm>
            <a:off x="10076400" y="9166680"/>
            <a:ext cx="2071440" cy="28332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gn="ctr">
              <a:lnSpc>
                <a:spcPct val="100000"/>
              </a:lnSpc>
            </a:pPr>
            <a:r>
              <a:rPr lang="en-US" sz="1200" b="0" strike="noStrike" spc="-1">
                <a:solidFill>
                  <a:srgbClr val="929292"/>
                </a:solidFill>
                <a:uFill>
                  <a:solidFill>
                    <a:srgbClr val="FFFFFF"/>
                  </a:solidFill>
                </a:uFill>
                <a:latin typeface="Rubik Medium"/>
                <a:ea typeface="Rubik Medium"/>
              </a:rPr>
              <a:t>https://libraryfreedom.org</a:t>
            </a:r>
            <a:endParaRPr lang="en-US" sz="1200" b="0" strike="noStrike" spc="-1">
              <a:solidFill>
                <a:srgbClr val="000000"/>
              </a:solidFill>
              <a:uFill>
                <a:solidFill>
                  <a:srgbClr val="FFFFFF"/>
                </a:solidFill>
              </a:uFill>
              <a:latin typeface="Arial"/>
            </a:endParaRPr>
          </a:p>
        </p:txBody>
      </p:sp>
      <p:pic>
        <p:nvPicPr>
          <p:cNvPr id="46" name="HR.png"/>
          <p:cNvPicPr/>
          <p:nvPr/>
        </p:nvPicPr>
        <p:blipFill>
          <a:blip r:embed="rId3"/>
          <a:stretch/>
        </p:blipFill>
        <p:spPr>
          <a:xfrm>
            <a:off x="541440" y="8909280"/>
            <a:ext cx="11921400" cy="15840"/>
          </a:xfrm>
          <a:prstGeom prst="rect">
            <a:avLst/>
          </a:prstGeom>
          <a:ln w="12600">
            <a:noFill/>
          </a:ln>
        </p:spPr>
      </p:pic>
      <p:pic>
        <p:nvPicPr>
          <p:cNvPr id="47" name="Asset 3@8x.png"/>
          <p:cNvPicPr/>
          <p:nvPr/>
        </p:nvPicPr>
        <p:blipFill>
          <a:blip r:embed="rId4"/>
          <a:stretch/>
        </p:blipFill>
        <p:spPr>
          <a:xfrm>
            <a:off x="545400" y="9181800"/>
            <a:ext cx="2556720" cy="252720"/>
          </a:xfrm>
          <a:prstGeom prst="rect">
            <a:avLst/>
          </a:prstGeom>
          <a:ln w="12600">
            <a:noFill/>
          </a:ln>
        </p:spPr>
      </p:pic>
      <p:pic>
        <p:nvPicPr>
          <p:cNvPr id="3" name="Picture 2" descr="A screenshot of a computer&#10;&#10;Description automatically generated">
            <a:extLst>
              <a:ext uri="{FF2B5EF4-FFF2-40B4-BE49-F238E27FC236}">
                <a16:creationId xmlns:a16="http://schemas.microsoft.com/office/drawing/2014/main" id="{D0D0211B-0216-420F-A9AF-9C48984F2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7475" y="1933274"/>
            <a:ext cx="10764218" cy="5657233"/>
          </a:xfrm>
          <a:prstGeom prst="rect">
            <a:avLst/>
          </a:prstGeom>
        </p:spPr>
      </p:pic>
      <p:sp>
        <p:nvSpPr>
          <p:cNvPr id="10" name="Title 1">
            <a:extLst>
              <a:ext uri="{FF2B5EF4-FFF2-40B4-BE49-F238E27FC236}">
                <a16:creationId xmlns:a16="http://schemas.microsoft.com/office/drawing/2014/main" id="{0F12CE28-FF39-491B-956D-ACFD1EC4B988}"/>
              </a:ext>
            </a:extLst>
          </p:cNvPr>
          <p:cNvSpPr>
            <a:spLocks noGrp="1"/>
          </p:cNvSpPr>
          <p:nvPr>
            <p:ph type="title"/>
          </p:nvPr>
        </p:nvSpPr>
        <p:spPr>
          <a:xfrm>
            <a:off x="497897" y="103101"/>
            <a:ext cx="11152236" cy="1450757"/>
          </a:xfrm>
        </p:spPr>
        <p:txBody>
          <a:bodyPr/>
          <a:lstStyle/>
          <a:p>
            <a:r>
              <a:rPr lang="en-US" dirty="0"/>
              <a:t>Network Diagram</a:t>
            </a:r>
          </a:p>
        </p:txBody>
      </p:sp>
    </p:spTree>
    <p:extLst>
      <p:ext uri="{BB962C8B-B14F-4D97-AF65-F5344CB8AC3E}">
        <p14:creationId xmlns:p14="http://schemas.microsoft.com/office/powerpoint/2010/main" val="40925206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1439</Words>
  <Application>Microsoft Office PowerPoint</Application>
  <PresentationFormat>Custom</PresentationFormat>
  <Paragraphs>158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Helvetica Neue</vt:lpstr>
      <vt:lpstr>Helvetica Neue Medium</vt:lpstr>
      <vt:lpstr>Rubik Medium</vt:lpstr>
      <vt:lpstr>Times New Roman</vt:lpstr>
      <vt:lpstr>Office Theme</vt:lpstr>
      <vt:lpstr>PowerPoint Presentation</vt:lpstr>
      <vt:lpstr>Threat Modeling</vt:lpstr>
      <vt:lpstr>PowerPoint Presentation</vt:lpstr>
      <vt:lpstr>Lets create a scenario together</vt:lpstr>
      <vt:lpstr>My abuser is following me</vt:lpstr>
      <vt:lpstr>Stalkerware</vt:lpstr>
      <vt:lpstr>What can be done to protect yourself</vt:lpstr>
      <vt:lpstr>How protected is CSN? (Name of Shelter)</vt:lpstr>
      <vt:lpstr>Network Diagram</vt:lpstr>
      <vt:lpstr>What options do you have?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 Desk</dc:creator>
  <dc:description/>
  <cp:lastModifiedBy>TCL</cp:lastModifiedBy>
  <cp:revision>10</cp:revision>
  <dcterms:modified xsi:type="dcterms:W3CDTF">2019-11-15T00:54:01Z</dcterms:modified>
  <dc:language>en-US</dc:language>
</cp:coreProperties>
</file>