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1"/>
  </p:sldMasterIdLst>
  <p:notesMasterIdLst>
    <p:notesMasterId r:id="rId14"/>
  </p:notesMasterIdLst>
  <p:handoutMasterIdLst>
    <p:handoutMasterId r:id="rId15"/>
  </p:handoutMasterIdLst>
  <p:sldIdLst>
    <p:sldId id="256" r:id="rId2"/>
    <p:sldId id="269" r:id="rId3"/>
    <p:sldId id="271" r:id="rId4"/>
    <p:sldId id="272" r:id="rId5"/>
    <p:sldId id="258" r:id="rId6"/>
    <p:sldId id="263" r:id="rId7"/>
    <p:sldId id="273" r:id="rId8"/>
    <p:sldId id="261" r:id="rId9"/>
    <p:sldId id="277" r:id="rId10"/>
    <p:sldId id="276" r:id="rId11"/>
    <p:sldId id="275" r:id="rId12"/>
    <p:sldId id="274"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0542" autoAdjust="0"/>
  </p:normalViewPr>
  <p:slideViewPr>
    <p:cSldViewPr>
      <p:cViewPr varScale="1">
        <p:scale>
          <a:sx n="42" d="100"/>
          <a:sy n="42" d="100"/>
        </p:scale>
        <p:origin x="522" y="42"/>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2/28/2019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2/28/2019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so I am here today to talk a bit about the technology kids use how to support them in a mutually beneficial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little about me – I love my phone and I hate technology companies.  I’m on the research team here at the library – and I enjoy looking at academic articles.”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me it seems that Parents are often exposed to everything bad that technology use has to offer.”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am here to show a little bit of the other side”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remember I still hate technology companies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isn’t to say that the bad things you hear are untrue just that we can find positive aspects to technology”</a:t>
            </a: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a:t>
            </a:fld>
            <a:endParaRPr lang="en-US"/>
          </a:p>
        </p:txBody>
      </p:sp>
    </p:spTree>
    <p:extLst>
      <p:ext uri="{BB962C8B-B14F-4D97-AF65-F5344CB8AC3E}">
        <p14:creationId xmlns:p14="http://schemas.microsoft.com/office/powerpoint/2010/main" val="427476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Lets</a:t>
            </a:r>
            <a:r>
              <a:rPr lang="en-US" sz="1200" kern="1200" dirty="0">
                <a:solidFill>
                  <a:schemeClr val="tx1"/>
                </a:solidFill>
                <a:effectLst/>
                <a:latin typeface="+mn-lt"/>
                <a:ea typeface="+mn-ea"/>
                <a:cs typeface="+mn-cs"/>
              </a:rPr>
              <a:t> briefly compare some articles to some of the available academic literature.”</a:t>
            </a: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2</a:t>
            </a:fld>
            <a:endParaRPr lang="en-US"/>
          </a:p>
        </p:txBody>
      </p:sp>
    </p:spTree>
    <p:extLst>
      <p:ext uri="{BB962C8B-B14F-4D97-AF65-F5344CB8AC3E}">
        <p14:creationId xmlns:p14="http://schemas.microsoft.com/office/powerpoint/2010/main" val="283054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quote from the article, and what I would like to make apparent is the confident and declarative nature of all the statements” </a:t>
            </a:r>
          </a:p>
          <a:p>
            <a:endParaRPr lang="en-US" dirty="0"/>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3</a:t>
            </a:fld>
            <a:endParaRPr lang="en-US"/>
          </a:p>
        </p:txBody>
      </p:sp>
    </p:spTree>
    <p:extLst>
      <p:ext uri="{BB962C8B-B14F-4D97-AF65-F5344CB8AC3E}">
        <p14:creationId xmlns:p14="http://schemas.microsoft.com/office/powerpoint/2010/main" val="183838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4</a:t>
            </a:fld>
            <a:endParaRPr lang="en-US"/>
          </a:p>
        </p:txBody>
      </p:sp>
    </p:spTree>
    <p:extLst>
      <p:ext uri="{BB962C8B-B14F-4D97-AF65-F5344CB8AC3E}">
        <p14:creationId xmlns:p14="http://schemas.microsoft.com/office/powerpoint/2010/main" val="275033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notice here the use of the term “Suggest” and the cautious voice used to demonstrate their findings.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point I am trying to make here is that the hyperbolic nature of web </a:t>
            </a:r>
            <a:r>
              <a:rPr lang="en-US" sz="1200" kern="1200" dirty="0">
                <a:solidFill>
                  <a:schemeClr val="tx1"/>
                </a:solidFill>
                <a:effectLst/>
                <a:latin typeface="+mn-lt"/>
                <a:ea typeface="+mn-ea"/>
                <a:cs typeface="+mn-cs"/>
              </a:rPr>
              <a:t>articles in 	comparison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academic articles distorts the level of confidence that one should attribute to the data” </a:t>
            </a:r>
          </a:p>
          <a:p>
            <a:endParaRPr lang="en-US" dirty="0"/>
          </a:p>
          <a:p>
            <a:r>
              <a:rPr lang="en-US" dirty="0"/>
              <a:t>Even among academics there is conflicting data. </a:t>
            </a:r>
          </a:p>
          <a:p>
            <a:endParaRPr lang="en-US" dirty="0"/>
          </a:p>
          <a:p>
            <a:r>
              <a:rPr lang="en-US" sz="1200" kern="1200" dirty="0">
                <a:solidFill>
                  <a:schemeClr val="tx1"/>
                </a:solidFill>
                <a:effectLst/>
                <a:latin typeface="+mn-lt"/>
                <a:ea typeface="+mn-ea"/>
                <a:cs typeface="+mn-cs"/>
              </a:rPr>
              <a:t>which makes it harder as a parent to know if the right course of action is to eliminate this source (i.e. video games or social media) or to put work into changing the underlying behavior” “The latter is objectively more difficult,  but doesn’t have to be a terrible experience</a:t>
            </a:r>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5</a:t>
            </a:fld>
            <a:endParaRPr lang="en-US"/>
          </a:p>
        </p:txBody>
      </p:sp>
    </p:spTree>
    <p:extLst>
      <p:ext uri="{BB962C8B-B14F-4D97-AF65-F5344CB8AC3E}">
        <p14:creationId xmlns:p14="http://schemas.microsoft.com/office/powerpoint/2010/main" val="142807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Shared media time</a:t>
            </a:r>
          </a:p>
          <a:p>
            <a:r>
              <a:rPr lang="en-US" sz="1200" kern="1200" dirty="0">
                <a:solidFill>
                  <a:schemeClr val="tx1"/>
                </a:solidFill>
                <a:effectLst/>
                <a:latin typeface="+mn-lt"/>
                <a:ea typeface="+mn-ea"/>
                <a:cs typeface="+mn-cs"/>
              </a:rPr>
              <a:t>positively predicted physical contact, which in turn positively predicted parent-child closeness.</a:t>
            </a:r>
          </a:p>
          <a:p>
            <a:endParaRPr lang="en-US" dirty="0"/>
          </a:p>
          <a:p>
            <a:endParaRPr lang="en-US" dirty="0"/>
          </a:p>
          <a:p>
            <a:r>
              <a:rPr lang="en-US" sz="1200" kern="1200" dirty="0">
                <a:solidFill>
                  <a:schemeClr val="tx1"/>
                </a:solidFill>
                <a:effectLst/>
                <a:latin typeface="+mn-lt"/>
                <a:ea typeface="+mn-ea"/>
                <a:cs typeface="+mn-cs"/>
              </a:rPr>
              <a:t>Shared video-game play positively predicted strategy talk, which positively</a:t>
            </a:r>
          </a:p>
          <a:p>
            <a:r>
              <a:rPr lang="en-US" sz="1200" kern="1200" dirty="0">
                <a:solidFill>
                  <a:schemeClr val="tx1"/>
                </a:solidFill>
                <a:effectLst/>
                <a:latin typeface="+mn-lt"/>
                <a:ea typeface="+mn-ea"/>
                <a:cs typeface="+mn-cs"/>
              </a:rPr>
              <a:t>predicted both outcomes.</a:t>
            </a:r>
          </a:p>
          <a:p>
            <a:endParaRPr lang="en-US" dirty="0"/>
          </a:p>
          <a:p>
            <a:r>
              <a:rPr lang="en-US" sz="1200" kern="1200" dirty="0">
                <a:solidFill>
                  <a:schemeClr val="tx1"/>
                </a:solidFill>
                <a:effectLst/>
                <a:latin typeface="+mn-lt"/>
                <a:ea typeface="+mn-ea"/>
                <a:cs typeface="+mn-cs"/>
              </a:rPr>
              <a:t>Shared video-game play positively predicted strategy talk, which positively</a:t>
            </a:r>
          </a:p>
          <a:p>
            <a:r>
              <a:rPr lang="en-US" sz="1200" kern="1200" dirty="0">
                <a:solidFill>
                  <a:schemeClr val="tx1"/>
                </a:solidFill>
                <a:effectLst/>
                <a:latin typeface="+mn-lt"/>
                <a:ea typeface="+mn-ea"/>
                <a:cs typeface="+mn-cs"/>
              </a:rPr>
              <a:t>predicted both outcomes.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 would go a step further and suggest that parents can actively mitigate concerning behaviors in their children through project based parent-child activities.”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look back on what I wanted as a child it was help finishing projects – I would read lots of forums about things like making a bow and arrow and then as I was working on them I would get too enthralled by the prospect of finishing and I would cut corners and the end result would be unappealing – what I wanted was someone to progress through the project with me and guide me” </a:t>
            </a: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6</a:t>
            </a:fld>
            <a:endParaRPr lang="en-US"/>
          </a:p>
        </p:txBody>
      </p:sp>
    </p:spTree>
    <p:extLst>
      <p:ext uri="{BB962C8B-B14F-4D97-AF65-F5344CB8AC3E}">
        <p14:creationId xmlns:p14="http://schemas.microsoft.com/office/powerpoint/2010/main" val="266086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some actions parents can take to mitigate </a:t>
            </a:r>
          </a:p>
        </p:txBody>
      </p:sp>
      <p:sp>
        <p:nvSpPr>
          <p:cNvPr id="4" name="Slide Number Placeholder 3"/>
          <p:cNvSpPr>
            <a:spLocks noGrp="1"/>
          </p:cNvSpPr>
          <p:nvPr>
            <p:ph type="sldNum" sz="quarter" idx="5"/>
          </p:nvPr>
        </p:nvSpPr>
        <p:spPr/>
        <p:txBody>
          <a:bodyPr/>
          <a:lstStyle/>
          <a:p>
            <a:fld id="{BF105DB2-FD3E-441D-8B7E-7AE83ECE27B3}" type="slidenum">
              <a:rPr lang="en-US" smtClean="0"/>
              <a:t>7</a:t>
            </a:fld>
            <a:endParaRPr lang="en-US"/>
          </a:p>
        </p:txBody>
      </p:sp>
    </p:spTree>
    <p:extLst>
      <p:ext uri="{BB962C8B-B14F-4D97-AF65-F5344CB8AC3E}">
        <p14:creationId xmlns:p14="http://schemas.microsoft.com/office/powerpoint/2010/main" val="46664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12</a:t>
            </a:fld>
            <a:endParaRPr lang="en-US"/>
          </a:p>
        </p:txBody>
      </p:sp>
    </p:spTree>
    <p:extLst>
      <p:ext uri="{BB962C8B-B14F-4D97-AF65-F5344CB8AC3E}">
        <p14:creationId xmlns:p14="http://schemas.microsoft.com/office/powerpoint/2010/main" val="230727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white">
          <a:xfrm>
            <a:off x="1141413" y="1600200"/>
            <a:ext cx="990295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top graphic" descr="Top border design"/>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3" name="bottom graphic" descr="Bottom border design"/>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bwMode="black">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8E36636D-D922-432D-A958-524484B5923D}" type="datetimeFigureOut">
              <a:rPr lang="en-US"/>
              <a:pPr/>
              <a:t>2/28/2019</a:t>
            </a:fld>
            <a:endParaRPr/>
          </a:p>
        </p:txBody>
      </p:sp>
      <p:sp>
        <p:nvSpPr>
          <p:cNvPr id="22" name="Slide Number Placeholder 21"/>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49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2/28/2019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77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2/28/2019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0403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2/28/2019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bwMode="black"/>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bwMode="black"/>
        <p:txBody>
          <a:bodyPr/>
          <a:lstStyle>
            <a:lvl1pPr>
              <a:defRPr>
                <a:solidFill>
                  <a:schemeClr val="tx1"/>
                </a:solidFill>
              </a:defRPr>
            </a:lvl1pPr>
          </a:lstStyle>
          <a:p>
            <a:fld id="{8E36636D-D922-432D-A958-524484B5923D}" type="datetimeFigureOut">
              <a:rPr lang="en-US"/>
              <a:pPr/>
              <a:t>2/28/2019</a:t>
            </a:fld>
            <a:endParaRPr/>
          </a:p>
        </p:txBody>
      </p:sp>
      <p:sp>
        <p:nvSpPr>
          <p:cNvPr id="6" name="Slide Number Placeholder 5"/>
          <p:cNvSpPr>
            <a:spLocks noGrp="1"/>
          </p:cNvSpPr>
          <p:nvPr>
            <p:ph type="sldNum" sz="quarter" idx="12"/>
          </p:nvPr>
        </p:nvSpPr>
        <p:spPr bwMode="black"/>
        <p:txBody>
          <a:bodyPr/>
          <a:lstStyle>
            <a:lvl1pPr>
              <a:defRPr>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58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2/28/2019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360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E36636D-D922-432D-A958-524484B5923D}" type="datetimeFigureOut">
              <a:rPr lang="en-US"/>
              <a:pPr/>
              <a:t>2/28/2019</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436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E36636D-D922-432D-A958-524484B5923D}" type="datetimeFigureOut">
              <a:rPr lang="en-US"/>
              <a:pPr/>
              <a:t>2/28/2019</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023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E36636D-D922-432D-A958-524484B5923D}" type="datetimeFigureOut">
              <a:rPr lang="en-US"/>
              <a:pPr/>
              <a:t>2/28/2019</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7096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descr="Border design"/>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2/28/2019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9338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descr="Border design"/>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2/28/2019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68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descr="Bottom border design"/>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0" name="top graphic" descr="Top border design"/>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white">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white">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8E36636D-D922-432D-A958-524484B5923D}" type="datetimeFigureOut">
              <a:rPr lang="en-US" smtClean="0"/>
              <a:pPr/>
              <a:t>2/28/2019</a:t>
            </a:fld>
            <a:endParaRPr lang="en-US"/>
          </a:p>
        </p:txBody>
      </p:sp>
      <p:sp>
        <p:nvSpPr>
          <p:cNvPr id="6" name="Slide Number Placeholder 5"/>
          <p:cNvSpPr>
            <a:spLocks noGrp="1"/>
          </p:cNvSpPr>
          <p:nvPr>
            <p:ph type="sldNum" sz="quarter" idx="4"/>
          </p:nvPr>
        </p:nvSpPr>
        <p:spPr bwMode="white">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b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Shared Media Time to Promote Positive Behaviors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2277EF-A95A-497D-AB16-CC198FBABBF9}"/>
              </a:ext>
            </a:extLst>
          </p:cNvPr>
          <p:cNvPicPr>
            <a:picLocks noChangeAspect="1"/>
          </p:cNvPicPr>
          <p:nvPr/>
        </p:nvPicPr>
        <p:blipFill>
          <a:blip r:embed="rId2"/>
          <a:stretch>
            <a:fillRect/>
          </a:stretch>
        </p:blipFill>
        <p:spPr>
          <a:xfrm>
            <a:off x="684213" y="1828800"/>
            <a:ext cx="5410200" cy="3057191"/>
          </a:xfrm>
          <a:prstGeom prst="rect">
            <a:avLst/>
          </a:prstGeom>
        </p:spPr>
      </p:pic>
      <p:pic>
        <p:nvPicPr>
          <p:cNvPr id="5" name="Picture 4">
            <a:extLst>
              <a:ext uri="{FF2B5EF4-FFF2-40B4-BE49-F238E27FC236}">
                <a16:creationId xmlns:a16="http://schemas.microsoft.com/office/drawing/2014/main" id="{71C5F51B-3081-4152-879B-D7A58069CD98}"/>
              </a:ext>
            </a:extLst>
          </p:cNvPr>
          <p:cNvPicPr>
            <a:picLocks noChangeAspect="1"/>
          </p:cNvPicPr>
          <p:nvPr/>
        </p:nvPicPr>
        <p:blipFill>
          <a:blip r:embed="rId3"/>
          <a:stretch>
            <a:fillRect/>
          </a:stretch>
        </p:blipFill>
        <p:spPr>
          <a:xfrm>
            <a:off x="7542212" y="1828800"/>
            <a:ext cx="3352800" cy="3250301"/>
          </a:xfrm>
          <a:prstGeom prst="rect">
            <a:avLst/>
          </a:prstGeom>
        </p:spPr>
      </p:pic>
    </p:spTree>
    <p:extLst>
      <p:ext uri="{BB962C8B-B14F-4D97-AF65-F5344CB8AC3E}">
        <p14:creationId xmlns:p14="http://schemas.microsoft.com/office/powerpoint/2010/main" val="24954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910CD-C92C-4A92-8376-F96109AE6E14}"/>
              </a:ext>
            </a:extLst>
          </p:cNvPr>
          <p:cNvPicPr>
            <a:picLocks noChangeAspect="1"/>
          </p:cNvPicPr>
          <p:nvPr/>
        </p:nvPicPr>
        <p:blipFill>
          <a:blip r:embed="rId2"/>
          <a:stretch>
            <a:fillRect/>
          </a:stretch>
        </p:blipFill>
        <p:spPr>
          <a:xfrm>
            <a:off x="2483285" y="1238250"/>
            <a:ext cx="7222253" cy="4381500"/>
          </a:xfrm>
          <a:prstGeom prst="rect">
            <a:avLst/>
          </a:prstGeom>
        </p:spPr>
      </p:pic>
    </p:spTree>
    <p:extLst>
      <p:ext uri="{BB962C8B-B14F-4D97-AF65-F5344CB8AC3E}">
        <p14:creationId xmlns:p14="http://schemas.microsoft.com/office/powerpoint/2010/main" val="629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792481-163F-445C-A429-8D4EC8FFF5ED}"/>
              </a:ext>
            </a:extLst>
          </p:cNvPr>
          <p:cNvSpPr/>
          <p:nvPr/>
        </p:nvSpPr>
        <p:spPr>
          <a:xfrm>
            <a:off x="379412" y="2136339"/>
            <a:ext cx="11582400" cy="1938992"/>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Find out what your child gains from use of an application.</a:t>
            </a:r>
          </a:p>
          <a:p>
            <a:r>
              <a:rPr lang="en-US" sz="24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Promote the behaviors you want in your child with the applications they enjoy.</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Mitigate the negatives of technology use by finding mechanisms for mutual participation.</a:t>
            </a:r>
            <a:r>
              <a:rPr lang="en-US" dirty="0">
                <a:latin typeface="Calibri" panose="020F0502020204030204" pitchFamily="34"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D07FCC9C-6F2E-4421-980F-D1CA62F0C6A1}"/>
              </a:ext>
            </a:extLst>
          </p:cNvPr>
          <p:cNvSpPr txBox="1"/>
          <p:nvPr/>
        </p:nvSpPr>
        <p:spPr>
          <a:xfrm>
            <a:off x="684212" y="769620"/>
            <a:ext cx="5715000" cy="535531"/>
          </a:xfrm>
          <a:prstGeom prst="rect">
            <a:avLst/>
          </a:prstGeom>
          <a:noFill/>
        </p:spPr>
        <p:txBody>
          <a:bodyPr wrap="square" rtlCol="0">
            <a:spAutoFit/>
          </a:bodyPr>
          <a:lstStyle/>
          <a:p>
            <a:pPr>
              <a:lnSpc>
                <a:spcPct val="90000"/>
              </a:lnSpc>
            </a:pPr>
            <a:r>
              <a:rPr lang="en-US" sz="3200" b="1" dirty="0"/>
              <a:t>Conclusion: </a:t>
            </a:r>
          </a:p>
        </p:txBody>
      </p:sp>
    </p:spTree>
    <p:extLst>
      <p:ext uri="{BB962C8B-B14F-4D97-AF65-F5344CB8AC3E}">
        <p14:creationId xmlns:p14="http://schemas.microsoft.com/office/powerpoint/2010/main" val="331664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4E1E858B-785E-44FC-A925-1670A4195F90}"/>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F8C7F237-C9D4-46E5-AED3-7512CEC5315E}"/>
              </a:ext>
            </a:extLst>
          </p:cNvPr>
          <p:cNvPicPr/>
          <p:nvPr/>
        </p:nvPicPr>
        <p:blipFill rotWithShape="1">
          <a:blip r:embed="rId3"/>
          <a:srcRect l="16945" t="14487" r="44028" b="37773"/>
          <a:stretch/>
        </p:blipFill>
        <p:spPr bwMode="auto">
          <a:xfrm>
            <a:off x="1522410" y="609600"/>
            <a:ext cx="9143537"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3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84212" y="1524000"/>
            <a:ext cx="10820400" cy="5079520"/>
          </a:xfrm>
        </p:spPr>
        <p:txBody>
          <a:bodyPr/>
          <a:lstStyle/>
          <a:p>
            <a:pPr marL="0" indent="0">
              <a:lnSpc>
                <a:spcPct val="150000"/>
              </a:lnSpc>
              <a:buNone/>
            </a:pPr>
            <a:r>
              <a:rPr lang="en-US" dirty="0"/>
              <a:t>Playing video games mimics the kinds of sensory assaults humans are programmed to associate with danger. When the brain senses danger, primitive survival mechanisms swiftly kick in to provide protection from harm. This response is instantaneous; it is hardwired in our genes and necessary for survival. Keep in mind that the threat does not have to be real — it only needs to be a perceived danger for the brain and body to react.</a:t>
            </a:r>
            <a:br>
              <a:rPr lang="en-US" dirty="0"/>
            </a:br>
            <a:endParaRPr lang="en-US" dirty="0"/>
          </a:p>
          <a:p>
            <a:pPr marL="0" indent="0">
              <a:buNone/>
            </a:pPr>
            <a:endParaRPr lang="en-US" dirty="0"/>
          </a:p>
        </p:txBody>
      </p:sp>
    </p:spTree>
    <p:extLst>
      <p:ext uri="{BB962C8B-B14F-4D97-AF65-F5344CB8AC3E}">
        <p14:creationId xmlns:p14="http://schemas.microsoft.com/office/powerpoint/2010/main" val="205599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1AA305-C721-479B-A514-9C26B4FF83A8}"/>
              </a:ext>
            </a:extLst>
          </p:cNvPr>
          <p:cNvPicPr/>
          <p:nvPr/>
        </p:nvPicPr>
        <p:blipFill rotWithShape="1">
          <a:blip r:embed="rId3"/>
          <a:srcRect l="21111" t="22389" r="37639" b="24934"/>
          <a:stretch/>
        </p:blipFill>
        <p:spPr bwMode="auto">
          <a:xfrm>
            <a:off x="1370012" y="990600"/>
            <a:ext cx="9448800"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38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D864EC-2AC0-4246-95BB-113D3D58F84D}"/>
              </a:ext>
            </a:extLst>
          </p:cNvPr>
          <p:cNvSpPr txBox="1"/>
          <p:nvPr/>
        </p:nvSpPr>
        <p:spPr>
          <a:xfrm>
            <a:off x="684212" y="1905000"/>
            <a:ext cx="10820400" cy="2232021"/>
          </a:xfrm>
          <a:prstGeom prst="rect">
            <a:avLst/>
          </a:prstGeom>
          <a:noFill/>
        </p:spPr>
        <p:txBody>
          <a:bodyPr wrap="square" rtlCol="0">
            <a:spAutoFit/>
          </a:bodyPr>
          <a:lstStyle/>
          <a:p>
            <a:pPr>
              <a:lnSpc>
                <a:spcPct val="150000"/>
              </a:lnSpc>
            </a:pPr>
            <a:r>
              <a:rPr lang="en-US" sz="2400" dirty="0"/>
              <a:t>Current results suggest that pathological gaming arises from attention problems, but not the inverse. These results suggest that pathological gaming behaviors are symptomatic of underlying attention related mental health issues, rather than a unique phenomenon.</a:t>
            </a:r>
          </a:p>
        </p:txBody>
      </p:sp>
    </p:spTree>
    <p:extLst>
      <p:ext uri="{BB962C8B-B14F-4D97-AF65-F5344CB8AC3E}">
        <p14:creationId xmlns:p14="http://schemas.microsoft.com/office/powerpoint/2010/main" val="378100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D129C7-448D-4E16-B87F-983DA7D649DA}"/>
              </a:ext>
            </a:extLst>
          </p:cNvPr>
          <p:cNvPicPr/>
          <p:nvPr/>
        </p:nvPicPr>
        <p:blipFill rotWithShape="1">
          <a:blip r:embed="rId3"/>
          <a:srcRect l="3889" t="28972" r="47917" b="11435"/>
          <a:stretch/>
        </p:blipFill>
        <p:spPr bwMode="auto">
          <a:xfrm>
            <a:off x="1598612" y="762000"/>
            <a:ext cx="9067799" cy="4800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801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E5D71-942A-464C-8185-E08EFB0E4B3E}"/>
              </a:ext>
            </a:extLst>
          </p:cNvPr>
          <p:cNvPicPr>
            <a:picLocks noChangeAspect="1"/>
          </p:cNvPicPr>
          <p:nvPr/>
        </p:nvPicPr>
        <p:blipFill>
          <a:blip r:embed="rId3"/>
          <a:stretch>
            <a:fillRect/>
          </a:stretch>
        </p:blipFill>
        <p:spPr>
          <a:xfrm>
            <a:off x="2665412" y="914400"/>
            <a:ext cx="6858000" cy="4575572"/>
          </a:xfrm>
          <a:prstGeom prst="rect">
            <a:avLst/>
          </a:prstGeom>
        </p:spPr>
      </p:pic>
    </p:spTree>
    <p:extLst>
      <p:ext uri="{BB962C8B-B14F-4D97-AF65-F5344CB8AC3E}">
        <p14:creationId xmlns:p14="http://schemas.microsoft.com/office/powerpoint/2010/main" val="10738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6BD0CB2-86A4-4969-874A-9880F684505F}"/>
              </a:ext>
            </a:extLst>
          </p:cNvPr>
          <p:cNvPicPr/>
          <p:nvPr/>
        </p:nvPicPr>
        <p:blipFill>
          <a:blip r:embed="rId2"/>
          <a:stretch>
            <a:fillRect/>
          </a:stretch>
        </p:blipFill>
        <p:spPr>
          <a:xfrm>
            <a:off x="2436812" y="1143000"/>
            <a:ext cx="7315200" cy="4572000"/>
          </a:xfrm>
          <a:prstGeom prst="rect">
            <a:avLst/>
          </a:prstGeom>
        </p:spPr>
      </p:pic>
    </p:spTree>
    <p:extLst>
      <p:ext uri="{BB962C8B-B14F-4D97-AF65-F5344CB8AC3E}">
        <p14:creationId xmlns:p14="http://schemas.microsoft.com/office/powerpoint/2010/main" val="397614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E715F8-0605-4C28-8291-4B7FD022F6F2}"/>
              </a:ext>
            </a:extLst>
          </p:cNvPr>
          <p:cNvPicPr/>
          <p:nvPr/>
        </p:nvPicPr>
        <p:blipFill>
          <a:blip r:embed="rId2"/>
          <a:stretch>
            <a:fillRect/>
          </a:stretch>
        </p:blipFill>
        <p:spPr>
          <a:xfrm>
            <a:off x="2665412" y="1064895"/>
            <a:ext cx="6858000" cy="4728210"/>
          </a:xfrm>
          <a:prstGeom prst="rect">
            <a:avLst/>
          </a:prstGeom>
        </p:spPr>
      </p:pic>
    </p:spTree>
    <p:extLst>
      <p:ext uri="{BB962C8B-B14F-4D97-AF65-F5344CB8AC3E}">
        <p14:creationId xmlns:p14="http://schemas.microsoft.com/office/powerpoint/2010/main" val="68266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ped Border 16x9">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ln>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riped black border presentation (widescreen).potx" id="{96522838-024F-4A04-A543-9EF396F770C0}" vid="{BD969DAD-256A-4182-ABA2-1577ED7D3144}"/>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Striped black border presentation (widescreen)</Template>
  <TotalTime>0</TotalTime>
  <Words>312</Words>
  <Application>Microsoft Office PowerPoint</Application>
  <PresentationFormat>Custom</PresentationFormat>
  <Paragraphs>55</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Euphemia</vt:lpstr>
      <vt:lpstr>Striped Border 16x9</vt:lpstr>
      <vt:lpstr>Shared Media Time to Promote Positive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Wren Kominos-Marvell</dc:creator>
  <cp:lastModifiedBy>Wren Kominos-Marvell</cp:lastModifiedBy>
  <cp:revision>11</cp:revision>
  <dcterms:created xsi:type="dcterms:W3CDTF">2019-02-28T17:29:09Z</dcterms:created>
  <dcterms:modified xsi:type="dcterms:W3CDTF">2019-02-28T18:37:27Z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